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27"/>
  </p:notesMasterIdLst>
  <p:sldIdLst>
    <p:sldId id="262" r:id="rId5"/>
    <p:sldId id="263" r:id="rId6"/>
    <p:sldId id="259" r:id="rId7"/>
    <p:sldId id="264" r:id="rId8"/>
    <p:sldId id="276" r:id="rId9"/>
    <p:sldId id="265" r:id="rId10"/>
    <p:sldId id="266" r:id="rId11"/>
    <p:sldId id="267" r:id="rId12"/>
    <p:sldId id="278" r:id="rId13"/>
    <p:sldId id="279" r:id="rId14"/>
    <p:sldId id="281" r:id="rId15"/>
    <p:sldId id="280" r:id="rId16"/>
    <p:sldId id="268" r:id="rId17"/>
    <p:sldId id="270" r:id="rId18"/>
    <p:sldId id="269" r:id="rId19"/>
    <p:sldId id="282" r:id="rId20"/>
    <p:sldId id="271" r:id="rId21"/>
    <p:sldId id="272" r:id="rId22"/>
    <p:sldId id="273" r:id="rId23"/>
    <p:sldId id="274" r:id="rId24"/>
    <p:sldId id="277" r:id="rId25"/>
    <p:sldId id="283"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81"/>
    <p:restoredTop sz="94665"/>
  </p:normalViewPr>
  <p:slideViewPr>
    <p:cSldViewPr snapToGrid="0">
      <p:cViewPr varScale="1">
        <p:scale>
          <a:sx n="107" d="100"/>
          <a:sy n="107" d="100"/>
        </p:scale>
        <p:origin x="68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5">
            <a:lumMod val="75000"/>
          </a:schemeClr>
        </a:solidFill>
        <a:ln>
          <a:solidFill>
            <a:schemeClr val="accent5">
              <a:lumMod val="75000"/>
            </a:schemeClr>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ScaleX="113224" custScaleY="241731" custLinFactNeighborX="-3672" custLinFactNeighborY="40288">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ScaleX="113224" custScaleY="241731" custLinFactNeighborX="-3672" custLinFactNeighborY="40288">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a:solidFill>
          <a:schemeClr val="accent4"/>
        </a:solidFill>
        <a:ln>
          <a:solidFill>
            <a:schemeClr val="accent4"/>
          </a:solidFill>
        </a:ln>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4"/>
        </a:solidFill>
        <a:ln>
          <a:solidFill>
            <a:schemeClr val="accent4"/>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custScaleX="132706" custScaleY="212043" custLinFactNeighborY="-29686">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a:solidFill>
          <a:schemeClr val="accent4"/>
        </a:solidFill>
        <a:ln>
          <a:solidFill>
            <a:schemeClr val="accent4"/>
          </a:solidFill>
        </a:ln>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4"/>
        </a:solidFill>
        <a:ln>
          <a:solidFill>
            <a:schemeClr val="accent4"/>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custScaleX="132706" custScaleY="212043" custLinFactNeighborY="-29686">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a:solidFill>
          <a:schemeClr val="accent4"/>
        </a:solidFill>
        <a:ln>
          <a:solidFill>
            <a:schemeClr val="accent4"/>
          </a:solidFill>
        </a:ln>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4"/>
        </a:solidFill>
        <a:ln>
          <a:solidFill>
            <a:schemeClr val="accent4"/>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custScaleX="132706" custScaleY="212043" custLinFactNeighborY="-29686">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a:solidFill>
          <a:schemeClr val="accent4"/>
        </a:solidFill>
        <a:ln>
          <a:solidFill>
            <a:schemeClr val="accent4"/>
          </a:solidFill>
        </a:ln>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4"/>
        </a:solidFill>
        <a:ln>
          <a:solidFill>
            <a:schemeClr val="accent4"/>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custScaleX="132706" custScaleY="212043" custLinFactNeighborY="-29686">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a:solidFill>
          <a:schemeClr val="accent4"/>
        </a:solidFill>
        <a:ln>
          <a:solidFill>
            <a:schemeClr val="accent4"/>
          </a:solidFill>
        </a:ln>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4"/>
        </a:solidFill>
        <a:ln>
          <a:solidFill>
            <a:schemeClr val="accent4"/>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custScaleX="132706" custScaleY="212043" custLinFactNeighborY="-29686">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a:solidFill>
          <a:schemeClr val="accent4"/>
        </a:solidFill>
        <a:ln>
          <a:solidFill>
            <a:schemeClr val="accent4"/>
          </a:solidFill>
        </a:ln>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5">
            <a:lumMod val="75000"/>
          </a:schemeClr>
        </a:solidFill>
        <a:ln>
          <a:solidFill>
            <a:schemeClr val="accent5">
              <a:lumMod val="75000"/>
            </a:schemeClr>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custScaleX="117811" custScaleY="229007" custLinFactNeighborX="6960" custLinFactNeighborY="33925">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a:solidFill>
          <a:schemeClr val="accent4"/>
        </a:solidFill>
        <a:ln>
          <a:solidFill>
            <a:schemeClr val="accent4"/>
          </a:solidFill>
        </a:ln>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5">
            <a:lumMod val="75000"/>
          </a:schemeClr>
        </a:solidFill>
        <a:ln>
          <a:solidFill>
            <a:schemeClr val="accent5">
              <a:lumMod val="75000"/>
            </a:schemeClr>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custScaleX="117811" custScaleY="229007" custLinFactNeighborX="6960" custLinFactNeighborY="33925">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a:solidFill>
          <a:schemeClr val="accent4"/>
        </a:solidFill>
        <a:ln>
          <a:solidFill>
            <a:schemeClr val="accent4"/>
          </a:solidFill>
        </a:ln>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5">
            <a:lumMod val="75000"/>
          </a:schemeClr>
        </a:solidFill>
        <a:ln>
          <a:solidFill>
            <a:schemeClr val="accent5">
              <a:lumMod val="75000"/>
            </a:schemeClr>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custScaleX="117811" custScaleY="229007" custLinFactNeighborX="6960" custLinFactNeighborY="33925">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600" dirty="0"/>
            <a:t>Law</a:t>
          </a:r>
          <a:endParaRPr lang="en-US" sz="1200" dirty="0"/>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D456CB0D-7FD2-4EF8-BAE5-7BB68CBD569C}">
      <dgm:prSet/>
      <dgm:spPr/>
      <dgm:t>
        <a:bodyPr/>
        <a:lstStyle/>
        <a:p>
          <a:r>
            <a:rPr lang="en-US" dirty="0"/>
            <a:t>McDaniel v. Brown</a:t>
          </a:r>
        </a:p>
      </dgm:t>
    </dgm:pt>
    <dgm:pt modelId="{2CA6D229-346F-4A50-9D72-6871FD9014D2}" type="parTrans" cxnId="{DCC756BF-8846-411D-A43A-9DCD497855F5}">
      <dgm:prSet/>
      <dgm:spPr/>
      <dgm:t>
        <a:bodyPr/>
        <a:lstStyle/>
        <a:p>
          <a:endParaRPr lang="en-US"/>
        </a:p>
      </dgm:t>
    </dgm:pt>
    <dgm:pt modelId="{89661896-A979-48DD-8B17-88222238DBD0}" type="sibTrans" cxnId="{DCC756BF-8846-411D-A43A-9DCD497855F5}">
      <dgm:prSet/>
      <dgm:spPr/>
      <dgm:t>
        <a:bodyPr/>
        <a:lstStyle/>
        <a:p>
          <a:endParaRPr lang="en-US"/>
        </a:p>
      </dgm:t>
    </dgm:pt>
    <dgm:pt modelId="{E1C50BCF-4341-4FE3-909A-A05E62610686}">
      <dgm:prSet custT="1"/>
      <dgm:spPr/>
      <dgm:t>
        <a:bodyPr/>
        <a:lstStyle/>
        <a:p>
          <a:r>
            <a:rPr lang="en-US" sz="1600" dirty="0"/>
            <a:t>Medicine</a:t>
          </a:r>
          <a:endParaRPr lang="en-US" sz="1200" dirty="0"/>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022A9CC9-DE66-45F5-BC7C-F82FCC7EA29A}">
      <dgm:prSet/>
      <dgm:spPr/>
      <dgm:t>
        <a:bodyPr/>
        <a:lstStyle/>
        <a:p>
          <a:r>
            <a:rPr lang="en-US" dirty="0"/>
            <a:t>COVID-19 rapid antigen testing</a:t>
          </a:r>
        </a:p>
      </dgm:t>
    </dgm:pt>
    <dgm:pt modelId="{226D4D88-ED77-4EAA-AB66-FF7829EF4692}" type="parTrans" cxnId="{76C2B31A-D28D-4419-9C6D-6AF2C31AACB5}">
      <dgm:prSet/>
      <dgm:spPr/>
      <dgm:t>
        <a:bodyPr/>
        <a:lstStyle/>
        <a:p>
          <a:endParaRPr lang="en-US"/>
        </a:p>
      </dgm:t>
    </dgm:pt>
    <dgm:pt modelId="{6B616B54-4F7E-4C19-AB07-CF929DE0226E}" type="sibTrans" cxnId="{76C2B31A-D28D-4419-9C6D-6AF2C31AACB5}">
      <dgm:prSet/>
      <dgm:spPr/>
      <dgm:t>
        <a:bodyPr/>
        <a:lstStyle/>
        <a:p>
          <a:endParaRPr lang="en-US"/>
        </a:p>
      </dgm:t>
    </dgm:pt>
    <dgm:pt modelId="{E25CB8D7-2E39-4D62-85A9-BEB48A46DBE6}">
      <dgm:prSet/>
      <dgm:spPr>
        <a:solidFill>
          <a:schemeClr val="accent5">
            <a:lumMod val="75000"/>
          </a:schemeClr>
        </a:solidFill>
        <a:ln>
          <a:solidFill>
            <a:schemeClr val="accent5">
              <a:lumMod val="75000"/>
            </a:schemeClr>
          </a:solidFill>
        </a:ln>
      </dgm:spPr>
      <dgm:t>
        <a:bodyPr/>
        <a:lstStyle/>
        <a:p>
          <a:r>
            <a:rPr lang="en-US"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FEA0EDC1-022C-43AF-809A-43A91E8CBF17}">
      <dgm:prSet/>
      <dgm:spPr/>
      <dgm:t>
        <a:bodyPr/>
        <a:lstStyle/>
        <a:p>
          <a:r>
            <a:rPr lang="en-US" dirty="0"/>
            <a:t>Cheating at the lottery</a:t>
          </a:r>
        </a:p>
      </dgm:t>
    </dgm:pt>
    <dgm:pt modelId="{559973B4-D0F4-4A49-A038-9D777A950745}" type="parTrans" cxnId="{3CE090A0-12C1-4496-AFA5-7B8A87A738BD}">
      <dgm:prSet/>
      <dgm:spPr/>
      <dgm:t>
        <a:bodyPr/>
        <a:lstStyle/>
        <a:p>
          <a:endParaRPr lang="en-US"/>
        </a:p>
      </dgm:t>
    </dgm:pt>
    <dgm:pt modelId="{07076A80-BF1A-4A31-9612-2DC93C15CE8D}" type="sibTrans" cxnId="{3CE090A0-12C1-4496-AFA5-7B8A87A738BD}">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solidFill>
            <a:schemeClr val="accent2">
              <a:hueOff val="0"/>
              <a:satOff val="0"/>
              <a:lumOff val="0"/>
              <a:alphaOff val="0"/>
            </a:schemeClr>
          </a:solid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solidFill>
            <a:schemeClr val="accent3">
              <a:hueOff val="0"/>
              <a:satOff val="0"/>
              <a:lumOff val="0"/>
              <a:alphaOff val="0"/>
            </a:schemeClr>
          </a:solid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solidFill>
            <a:schemeClr val="accent4">
              <a:hueOff val="0"/>
              <a:satOff val="0"/>
              <a:lumOff val="0"/>
              <a:alphaOff val="0"/>
            </a:schemeClr>
          </a:solid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76C2B31A-D28D-4419-9C6D-6AF2C31AACB5}" srcId="{E1C50BCF-4341-4FE3-909A-A05E62610686}" destId="{022A9CC9-DE66-45F5-BC7C-F82FCC7EA29A}" srcOrd="0" destOrd="0" parTransId="{226D4D88-ED77-4EAA-AB66-FF7829EF4692}" sibTransId="{6B616B54-4F7E-4C19-AB07-CF929DE0226E}"/>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B30A3231-E5B5-4C0F-BC2E-D6D1D9B013A7}" type="presOf" srcId="{FEA0EDC1-022C-43AF-809A-43A91E8CBF17}" destId="{C3DB419D-F96C-4963-B206-13676A2943F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901F956E-FC36-406E-8392-70353A0F1EF0}" type="presOf" srcId="{022A9CC9-DE66-45F5-BC7C-F82FCC7EA29A}" destId="{821E9535-3955-41B1-B9EF-F7FB631B126B}" srcOrd="0" destOrd="0" presId="urn:microsoft.com/office/officeart/2016/7/layout/HexagonTimeline"/>
    <dgm:cxn modelId="{D6E0E388-226B-43F1-A34D-BC32D429467F}" type="presOf" srcId="{D456CB0D-7FD2-4EF8-BAE5-7BB68CBD569C}" destId="{6618B835-ADB2-48AA-B08B-7E51A8BB71CC}" srcOrd="0" destOrd="0" presId="urn:microsoft.com/office/officeart/2016/7/layout/HexagonTimeline"/>
    <dgm:cxn modelId="{AE30458B-DAD5-4515-A0A8-7AF405483E95}" srcId="{05317A65-8390-4E3C-8A24-9C1005BCEABA}" destId="{01B965F8-E325-43B3-80B3-B9D1E0388BA4}" srcOrd="0" destOrd="0" parTransId="{54BC3EB5-4779-4295-B263-A5EE4BC01C72}" sibTransId="{D9FB109A-2592-4A30-94DA-80D89CA21E17}"/>
    <dgm:cxn modelId="{3CE090A0-12C1-4496-AFA5-7B8A87A738BD}" srcId="{E25CB8D7-2E39-4D62-85A9-BEB48A46DBE6}" destId="{FEA0EDC1-022C-43AF-809A-43A91E8CBF17}" srcOrd="0" destOrd="0" parTransId="{559973B4-D0F4-4A49-A038-9D777A950745}" sibTransId="{07076A80-BF1A-4A31-9612-2DC93C15CE8D}"/>
    <dgm:cxn modelId="{DCC756BF-8846-411D-A43A-9DCD497855F5}" srcId="{01B965F8-E325-43B3-80B3-B9D1E0388BA4}" destId="{D456CB0D-7FD2-4EF8-BAE5-7BB68CBD569C}" srcOrd="0" destOrd="0" parTransId="{2CA6D229-346F-4A50-9D72-6871FD9014D2}" sibTransId="{89661896-A979-48DD-8B17-88222238DBD0}"/>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5">
            <a:lumMod val="75000"/>
          </a:schemeClr>
        </a:solidFill>
        <a:ln>
          <a:solidFill>
            <a:schemeClr val="accent5">
              <a:lumMod val="75000"/>
            </a:schemeClr>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a:solidFill>
          <a:schemeClr val="accent5">
            <a:lumMod val="75000"/>
          </a:schemeClr>
        </a:solidFill>
        <a:ln>
          <a:solidFill>
            <a:schemeClr val="accent5">
              <a:lumMod val="75000"/>
            </a:schemeClr>
          </a:solidFill>
        </a:ln>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ScaleX="113224" custScaleY="241731" custLinFactNeighborX="-3672" custLinFactNeighborY="40288">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ScaleX="113224" custScaleY="241731" custLinFactNeighborX="-3672" custLinFactNeighborY="40288">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ScaleX="113224" custScaleY="241731" custLinFactNeighborX="-3672" custLinFactNeighborY="40288">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ScaleX="113224" custScaleY="241731" custLinFactNeighborX="-3672" custLinFactNeighborY="40288">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ScaleX="113224" custScaleY="241731" custLinFactNeighborX="-3672" custLinFactNeighborY="40288">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ScaleX="113224" custScaleY="241731" custLinFactNeighborX="-3672" custLinFactNeighborY="40288">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5317A65-8390-4E3C-8A24-9C1005BCEABA}" type="doc">
      <dgm:prSet loTypeId="urn:microsoft.com/office/officeart/2016/7/layout/HexagonTimeline" loCatId="process" qsTypeId="urn:microsoft.com/office/officeart/2005/8/quickstyle/simple1" qsCatId="simple" csTypeId="urn:microsoft.com/office/officeart/2005/8/colors/colorful1" csCatId="colorful" phldr="1"/>
      <dgm:spPr/>
      <dgm:t>
        <a:bodyPr/>
        <a:lstStyle/>
        <a:p>
          <a:endParaRPr lang="en-US"/>
        </a:p>
      </dgm:t>
    </dgm:pt>
    <dgm:pt modelId="{01B965F8-E325-43B3-80B3-B9D1E0388BA4}">
      <dgm:prSet custT="1"/>
      <dgm:spPr/>
      <dgm:t>
        <a:bodyPr/>
        <a:lstStyle/>
        <a:p>
          <a:r>
            <a:rPr lang="en-US" sz="1000" dirty="0"/>
            <a:t>Law</a:t>
          </a:r>
        </a:p>
      </dgm:t>
    </dgm:pt>
    <dgm:pt modelId="{54BC3EB5-4779-4295-B263-A5EE4BC01C72}" type="parTrans" cxnId="{AE30458B-DAD5-4515-A0A8-7AF405483E95}">
      <dgm:prSet/>
      <dgm:spPr/>
      <dgm:t>
        <a:bodyPr/>
        <a:lstStyle/>
        <a:p>
          <a:endParaRPr lang="en-US"/>
        </a:p>
      </dgm:t>
    </dgm:pt>
    <dgm:pt modelId="{D9FB109A-2592-4A30-94DA-80D89CA21E17}" type="sibTrans" cxnId="{AE30458B-DAD5-4515-A0A8-7AF405483E95}">
      <dgm:prSet/>
      <dgm:spPr/>
      <dgm:t>
        <a:bodyPr/>
        <a:lstStyle/>
        <a:p>
          <a:endParaRPr lang="en-US"/>
        </a:p>
      </dgm:t>
    </dgm:pt>
    <dgm:pt modelId="{E1C50BCF-4341-4FE3-909A-A05E62610686}">
      <dgm:prSet custT="1"/>
      <dgm:spPr>
        <a:solidFill>
          <a:schemeClr val="accent4"/>
        </a:solidFill>
        <a:ln>
          <a:solidFill>
            <a:schemeClr val="accent4"/>
          </a:solidFill>
        </a:ln>
      </dgm:spPr>
      <dgm:t>
        <a:bodyPr/>
        <a:lstStyle/>
        <a:p>
          <a:r>
            <a:rPr lang="en-US" sz="1000" dirty="0"/>
            <a:t>Medicine</a:t>
          </a:r>
        </a:p>
      </dgm:t>
    </dgm:pt>
    <dgm:pt modelId="{37287D1C-9A77-4D5F-9D2B-78D65EC7BE06}" type="parTrans" cxnId="{C746E1DB-6C1C-4011-8F33-80397E2199E4}">
      <dgm:prSet/>
      <dgm:spPr/>
      <dgm:t>
        <a:bodyPr/>
        <a:lstStyle/>
        <a:p>
          <a:endParaRPr lang="en-US"/>
        </a:p>
      </dgm:t>
    </dgm:pt>
    <dgm:pt modelId="{DA290AD4-4CCE-4E29-8FD8-F344753A610C}" type="sibTrans" cxnId="{C746E1DB-6C1C-4011-8F33-80397E2199E4}">
      <dgm:prSet/>
      <dgm:spPr/>
      <dgm:t>
        <a:bodyPr/>
        <a:lstStyle/>
        <a:p>
          <a:endParaRPr lang="en-US"/>
        </a:p>
      </dgm:t>
    </dgm:pt>
    <dgm:pt modelId="{E25CB8D7-2E39-4D62-85A9-BEB48A46DBE6}">
      <dgm:prSet custT="1"/>
      <dgm:spPr/>
      <dgm:t>
        <a:bodyPr/>
        <a:lstStyle/>
        <a:p>
          <a:r>
            <a:rPr lang="en-US" sz="1000" dirty="0"/>
            <a:t>Society</a:t>
          </a:r>
        </a:p>
      </dgm:t>
    </dgm:pt>
    <dgm:pt modelId="{864BA4B8-618E-4E49-A6C4-E31689422AD4}" type="parTrans" cxnId="{F4C8ED5B-F2B8-499C-B1A5-085EC230F845}">
      <dgm:prSet/>
      <dgm:spPr/>
      <dgm:t>
        <a:bodyPr/>
        <a:lstStyle/>
        <a:p>
          <a:endParaRPr lang="en-US"/>
        </a:p>
      </dgm:t>
    </dgm:pt>
    <dgm:pt modelId="{6EF84E7B-CD53-49F5-9901-898CB2DB0284}" type="sibTrans" cxnId="{F4C8ED5B-F2B8-499C-B1A5-085EC230F845}">
      <dgm:prSet/>
      <dgm:spPr/>
      <dgm:t>
        <a:bodyPr/>
        <a:lstStyle/>
        <a:p>
          <a:endParaRPr lang="en-US"/>
        </a:p>
      </dgm:t>
    </dgm:pt>
    <dgm:pt modelId="{21DB2E86-F8E7-4B1C-B627-ACD6FF82C933}" type="pres">
      <dgm:prSet presAssocID="{05317A65-8390-4E3C-8A24-9C1005BCEABA}" presName="Name0" presStyleCnt="0">
        <dgm:presLayoutVars>
          <dgm:chMax/>
          <dgm:chPref/>
          <dgm:animLvl val="lvl"/>
        </dgm:presLayoutVars>
      </dgm:prSet>
      <dgm:spPr/>
    </dgm:pt>
    <dgm:pt modelId="{AA0D3A40-EDB3-4016-86E6-BEC5568D72FA}" type="pres">
      <dgm:prSet presAssocID="{01B965F8-E325-43B3-80B3-B9D1E0388BA4}" presName="composite" presStyleCnt="0"/>
      <dgm:spPr/>
    </dgm:pt>
    <dgm:pt modelId="{8F9845A8-DD1B-4674-975B-BC1FB1EFBB4A}" type="pres">
      <dgm:prSet presAssocID="{01B965F8-E325-43B3-80B3-B9D1E0388BA4}" presName="Parent1" presStyleLbl="alignNode1" presStyleIdx="0" presStyleCnt="3" custScaleX="113224" custScaleY="241731" custLinFactNeighborX="-3672" custLinFactNeighborY="40288">
        <dgm:presLayoutVars>
          <dgm:chMax val="1"/>
          <dgm:chPref val="1"/>
          <dgm:bulletEnabled val="1"/>
        </dgm:presLayoutVars>
      </dgm:prSet>
      <dgm:spPr/>
    </dgm:pt>
    <dgm:pt modelId="{6618B835-ADB2-48AA-B08B-7E51A8BB71CC}" type="pres">
      <dgm:prSet presAssocID="{01B965F8-E325-43B3-80B3-B9D1E0388BA4}" presName="Childtext1" presStyleLbl="revTx" presStyleIdx="0" presStyleCnt="3">
        <dgm:presLayoutVars>
          <dgm:chMax val="0"/>
          <dgm:chPref val="0"/>
          <dgm:bulletEnabled/>
        </dgm:presLayoutVars>
      </dgm:prSet>
      <dgm:spPr/>
    </dgm:pt>
    <dgm:pt modelId="{6911DFBC-21CD-48DF-ABBF-FD9BC9C03CD5}" type="pres">
      <dgm:prSet presAssocID="{01B965F8-E325-43B3-80B3-B9D1E0388BA4}" presName="ConnectLine" presStyleLbl="sibTrans1D1" presStyleIdx="0" presStyleCnt="3"/>
      <dgm:spPr>
        <a:noFill/>
        <a:ln w="12700" cap="rnd" cmpd="sng" algn="ctr">
          <a:noFill/>
          <a:prstDash val="dash"/>
        </a:ln>
        <a:effectLst/>
      </dgm:spPr>
    </dgm:pt>
    <dgm:pt modelId="{B6C9202C-A529-43CD-BF1A-EE0FA757CEC8}" type="pres">
      <dgm:prSet presAssocID="{01B965F8-E325-43B3-80B3-B9D1E0388BA4}" presName="ConnectLineEnd" presStyleLbl="node1" presStyleIdx="0" presStyleCnt="3"/>
      <dgm:spPr/>
    </dgm:pt>
    <dgm:pt modelId="{A55FC4A9-B250-42C6-A5D9-A9C3A7208CF5}" type="pres">
      <dgm:prSet presAssocID="{01B965F8-E325-43B3-80B3-B9D1E0388BA4}" presName="EmptyPane" presStyleCnt="0"/>
      <dgm:spPr/>
    </dgm:pt>
    <dgm:pt modelId="{CB559D62-E50E-4D10-B1D5-B78374B1FD4A}" type="pres">
      <dgm:prSet presAssocID="{D9FB109A-2592-4A30-94DA-80D89CA21E17}" presName="spaceBetweenRectangles" presStyleLbl="fgAcc1" presStyleIdx="0" presStyleCnt="2"/>
      <dgm:spPr>
        <a:ln>
          <a:solidFill>
            <a:schemeClr val="accent4"/>
          </a:solidFill>
        </a:ln>
      </dgm:spPr>
    </dgm:pt>
    <dgm:pt modelId="{FF884BAF-B387-498D-BBF6-1BD284EF5042}" type="pres">
      <dgm:prSet presAssocID="{E1C50BCF-4341-4FE3-909A-A05E62610686}" presName="composite" presStyleCnt="0"/>
      <dgm:spPr/>
    </dgm:pt>
    <dgm:pt modelId="{EDE11A06-3DEF-486B-9673-4DC5E2D80D9C}" type="pres">
      <dgm:prSet presAssocID="{E1C50BCF-4341-4FE3-909A-A05E62610686}" presName="Parent1" presStyleLbl="alignNode1" presStyleIdx="1" presStyleCnt="3">
        <dgm:presLayoutVars>
          <dgm:chMax val="1"/>
          <dgm:chPref val="1"/>
          <dgm:bulletEnabled val="1"/>
        </dgm:presLayoutVars>
      </dgm:prSet>
      <dgm:spPr/>
    </dgm:pt>
    <dgm:pt modelId="{821E9535-3955-41B1-B9EF-F7FB631B126B}" type="pres">
      <dgm:prSet presAssocID="{E1C50BCF-4341-4FE3-909A-A05E62610686}" presName="Childtext1" presStyleLbl="revTx" presStyleIdx="1" presStyleCnt="3">
        <dgm:presLayoutVars>
          <dgm:chMax val="0"/>
          <dgm:chPref val="0"/>
          <dgm:bulletEnabled/>
        </dgm:presLayoutVars>
      </dgm:prSet>
      <dgm:spPr/>
    </dgm:pt>
    <dgm:pt modelId="{AF919D7F-7259-4E05-B342-1D05B9BCC6E9}" type="pres">
      <dgm:prSet presAssocID="{E1C50BCF-4341-4FE3-909A-A05E62610686}" presName="ConnectLine" presStyleLbl="sibTrans1D1" presStyleIdx="1" presStyleCnt="3"/>
      <dgm:spPr>
        <a:noFill/>
        <a:ln w="12700" cap="rnd" cmpd="sng" algn="ctr">
          <a:noFill/>
          <a:prstDash val="dash"/>
        </a:ln>
        <a:effectLst/>
      </dgm:spPr>
    </dgm:pt>
    <dgm:pt modelId="{7B022A5A-7BB5-4492-9E5F-DDE9380DBAFC}" type="pres">
      <dgm:prSet presAssocID="{E1C50BCF-4341-4FE3-909A-A05E62610686}" presName="ConnectLineEnd" presStyleLbl="node1" presStyleIdx="1" presStyleCnt="3"/>
      <dgm:spPr/>
    </dgm:pt>
    <dgm:pt modelId="{D33B69C5-5302-495E-912F-A9537C0F25F0}" type="pres">
      <dgm:prSet presAssocID="{E1C50BCF-4341-4FE3-909A-A05E62610686}" presName="EmptyPane" presStyleCnt="0"/>
      <dgm:spPr/>
    </dgm:pt>
    <dgm:pt modelId="{FF4C2F7C-ACD8-4135-B3F3-12B78B3A2A45}" type="pres">
      <dgm:prSet presAssocID="{DA290AD4-4CCE-4E29-8FD8-F344753A610C}" presName="spaceBetweenRectangles" presStyleLbl="fgAcc1" presStyleIdx="1" presStyleCnt="2"/>
      <dgm:spPr>
        <a:ln>
          <a:solidFill>
            <a:schemeClr val="accent4"/>
          </a:solidFill>
        </a:ln>
      </dgm:spPr>
    </dgm:pt>
    <dgm:pt modelId="{2D97110C-7002-4695-8621-A251C6576C69}" type="pres">
      <dgm:prSet presAssocID="{E25CB8D7-2E39-4D62-85A9-BEB48A46DBE6}" presName="composite" presStyleCnt="0"/>
      <dgm:spPr/>
    </dgm:pt>
    <dgm:pt modelId="{3D9221B5-6AB1-4227-A723-EA59CE02D603}" type="pres">
      <dgm:prSet presAssocID="{E25CB8D7-2E39-4D62-85A9-BEB48A46DBE6}" presName="Parent1" presStyleLbl="alignNode1" presStyleIdx="2" presStyleCnt="3">
        <dgm:presLayoutVars>
          <dgm:chMax val="1"/>
          <dgm:chPref val="1"/>
          <dgm:bulletEnabled val="1"/>
        </dgm:presLayoutVars>
      </dgm:prSet>
      <dgm:spPr/>
    </dgm:pt>
    <dgm:pt modelId="{C3DB419D-F96C-4963-B206-13676A2943F3}" type="pres">
      <dgm:prSet presAssocID="{E25CB8D7-2E39-4D62-85A9-BEB48A46DBE6}" presName="Childtext1" presStyleLbl="revTx" presStyleIdx="2" presStyleCnt="3">
        <dgm:presLayoutVars>
          <dgm:chMax val="0"/>
          <dgm:chPref val="0"/>
          <dgm:bulletEnabled/>
        </dgm:presLayoutVars>
      </dgm:prSet>
      <dgm:spPr/>
    </dgm:pt>
    <dgm:pt modelId="{8A9E5CF4-2F25-4BBC-A950-02A60473523B}" type="pres">
      <dgm:prSet presAssocID="{E25CB8D7-2E39-4D62-85A9-BEB48A46DBE6}" presName="ConnectLine" presStyleLbl="sibTrans1D1" presStyleIdx="2" presStyleCnt="3"/>
      <dgm:spPr>
        <a:noFill/>
        <a:ln w="12700" cap="rnd" cmpd="sng" algn="ctr">
          <a:noFill/>
          <a:prstDash val="dash"/>
        </a:ln>
        <a:effectLst/>
      </dgm:spPr>
    </dgm:pt>
    <dgm:pt modelId="{FD12AB77-7E70-4914-B0FA-732E44234A07}" type="pres">
      <dgm:prSet presAssocID="{E25CB8D7-2E39-4D62-85A9-BEB48A46DBE6}" presName="ConnectLineEnd" presStyleLbl="node1" presStyleIdx="2" presStyleCnt="3"/>
      <dgm:spPr/>
    </dgm:pt>
    <dgm:pt modelId="{ED87F78B-B145-416F-B99A-B818CFCFDE3E}" type="pres">
      <dgm:prSet presAssocID="{E25CB8D7-2E39-4D62-85A9-BEB48A46DBE6}" presName="EmptyPane" presStyleCnt="0"/>
      <dgm:spPr/>
    </dgm:pt>
  </dgm:ptLst>
  <dgm:cxnLst>
    <dgm:cxn modelId="{989D822B-01B2-45F1-A466-D22375C2AB4C}" type="presOf" srcId="{E1C50BCF-4341-4FE3-909A-A05E62610686}" destId="{EDE11A06-3DEF-486B-9673-4DC5E2D80D9C}" srcOrd="0" destOrd="0" presId="urn:microsoft.com/office/officeart/2016/7/layout/HexagonTimeline"/>
    <dgm:cxn modelId="{B2BFDD2C-64A4-4FC8-9A2C-1E79A259E4F0}" type="presOf" srcId="{05317A65-8390-4E3C-8A24-9C1005BCEABA}" destId="{21DB2E86-F8E7-4B1C-B627-ACD6FF82C933}" srcOrd="0" destOrd="0" presId="urn:microsoft.com/office/officeart/2016/7/layout/HexagonTimeline"/>
    <dgm:cxn modelId="{0AF8E93F-C1A2-49B9-B515-863025B1CCF8}" type="presOf" srcId="{01B965F8-E325-43B3-80B3-B9D1E0388BA4}" destId="{8F9845A8-DD1B-4674-975B-BC1FB1EFBB4A}" srcOrd="0" destOrd="0" presId="urn:microsoft.com/office/officeart/2016/7/layout/HexagonTimeline"/>
    <dgm:cxn modelId="{F4C8ED5B-F2B8-499C-B1A5-085EC230F845}" srcId="{05317A65-8390-4E3C-8A24-9C1005BCEABA}" destId="{E25CB8D7-2E39-4D62-85A9-BEB48A46DBE6}" srcOrd="2" destOrd="0" parTransId="{864BA4B8-618E-4E49-A6C4-E31689422AD4}" sibTransId="{6EF84E7B-CD53-49F5-9901-898CB2DB0284}"/>
    <dgm:cxn modelId="{AE30458B-DAD5-4515-A0A8-7AF405483E95}" srcId="{05317A65-8390-4E3C-8A24-9C1005BCEABA}" destId="{01B965F8-E325-43B3-80B3-B9D1E0388BA4}" srcOrd="0" destOrd="0" parTransId="{54BC3EB5-4779-4295-B263-A5EE4BC01C72}" sibTransId="{D9FB109A-2592-4A30-94DA-80D89CA21E17}"/>
    <dgm:cxn modelId="{C746E1DB-6C1C-4011-8F33-80397E2199E4}" srcId="{05317A65-8390-4E3C-8A24-9C1005BCEABA}" destId="{E1C50BCF-4341-4FE3-909A-A05E62610686}" srcOrd="1" destOrd="0" parTransId="{37287D1C-9A77-4D5F-9D2B-78D65EC7BE06}" sibTransId="{DA290AD4-4CCE-4E29-8FD8-F344753A610C}"/>
    <dgm:cxn modelId="{031A55F3-0C0B-415B-8E9D-1B67174898D6}" type="presOf" srcId="{E25CB8D7-2E39-4D62-85A9-BEB48A46DBE6}" destId="{3D9221B5-6AB1-4227-A723-EA59CE02D603}" srcOrd="0" destOrd="0" presId="urn:microsoft.com/office/officeart/2016/7/layout/HexagonTimeline"/>
    <dgm:cxn modelId="{61AA52F5-8F8B-444E-9B28-36945E3D5C3D}" type="presParOf" srcId="{21DB2E86-F8E7-4B1C-B627-ACD6FF82C933}" destId="{AA0D3A40-EDB3-4016-86E6-BEC5568D72FA}" srcOrd="0" destOrd="0" presId="urn:microsoft.com/office/officeart/2016/7/layout/HexagonTimeline"/>
    <dgm:cxn modelId="{998BFCE1-DE57-4BC0-9440-9A5385DB035B}" type="presParOf" srcId="{AA0D3A40-EDB3-4016-86E6-BEC5568D72FA}" destId="{8F9845A8-DD1B-4674-975B-BC1FB1EFBB4A}" srcOrd="0" destOrd="0" presId="urn:microsoft.com/office/officeart/2016/7/layout/HexagonTimeline"/>
    <dgm:cxn modelId="{CDA47F9D-3B4B-4D88-B665-F2E3593CE909}" type="presParOf" srcId="{AA0D3A40-EDB3-4016-86E6-BEC5568D72FA}" destId="{6618B835-ADB2-48AA-B08B-7E51A8BB71CC}" srcOrd="1" destOrd="0" presId="urn:microsoft.com/office/officeart/2016/7/layout/HexagonTimeline"/>
    <dgm:cxn modelId="{32C78733-5D43-4EBA-B021-8A20B17527D9}" type="presParOf" srcId="{AA0D3A40-EDB3-4016-86E6-BEC5568D72FA}" destId="{6911DFBC-21CD-48DF-ABBF-FD9BC9C03CD5}" srcOrd="2" destOrd="0" presId="urn:microsoft.com/office/officeart/2016/7/layout/HexagonTimeline"/>
    <dgm:cxn modelId="{12CA3926-1813-4FED-ACB1-0A039E52DB8F}" type="presParOf" srcId="{AA0D3A40-EDB3-4016-86E6-BEC5568D72FA}" destId="{B6C9202C-A529-43CD-BF1A-EE0FA757CEC8}" srcOrd="3" destOrd="0" presId="urn:microsoft.com/office/officeart/2016/7/layout/HexagonTimeline"/>
    <dgm:cxn modelId="{7F17D214-CB53-44FC-92BD-54E6300AFD87}" type="presParOf" srcId="{AA0D3A40-EDB3-4016-86E6-BEC5568D72FA}" destId="{A55FC4A9-B250-42C6-A5D9-A9C3A7208CF5}" srcOrd="4" destOrd="0" presId="urn:microsoft.com/office/officeart/2016/7/layout/HexagonTimeline"/>
    <dgm:cxn modelId="{1E2EEEC3-4447-4233-BE1C-799FA13FBA88}" type="presParOf" srcId="{21DB2E86-F8E7-4B1C-B627-ACD6FF82C933}" destId="{CB559D62-E50E-4D10-B1D5-B78374B1FD4A}" srcOrd="1" destOrd="0" presId="urn:microsoft.com/office/officeart/2016/7/layout/HexagonTimeline"/>
    <dgm:cxn modelId="{D6C4A029-1DEF-4208-8B37-E8F003233E8A}" type="presParOf" srcId="{21DB2E86-F8E7-4B1C-B627-ACD6FF82C933}" destId="{FF884BAF-B387-498D-BBF6-1BD284EF5042}" srcOrd="2" destOrd="0" presId="urn:microsoft.com/office/officeart/2016/7/layout/HexagonTimeline"/>
    <dgm:cxn modelId="{EE501139-4B84-4C05-B72D-2121BE90E67D}" type="presParOf" srcId="{FF884BAF-B387-498D-BBF6-1BD284EF5042}" destId="{EDE11A06-3DEF-486B-9673-4DC5E2D80D9C}" srcOrd="0" destOrd="0" presId="urn:microsoft.com/office/officeart/2016/7/layout/HexagonTimeline"/>
    <dgm:cxn modelId="{18CC169F-FF32-4A4A-A9C1-CC47ECA0E403}" type="presParOf" srcId="{FF884BAF-B387-498D-BBF6-1BD284EF5042}" destId="{821E9535-3955-41B1-B9EF-F7FB631B126B}" srcOrd="1" destOrd="0" presId="urn:microsoft.com/office/officeart/2016/7/layout/HexagonTimeline"/>
    <dgm:cxn modelId="{4F1FAA47-6CC2-444F-B7E5-1A5FC298708C}" type="presParOf" srcId="{FF884BAF-B387-498D-BBF6-1BD284EF5042}" destId="{AF919D7F-7259-4E05-B342-1D05B9BCC6E9}" srcOrd="2" destOrd="0" presId="urn:microsoft.com/office/officeart/2016/7/layout/HexagonTimeline"/>
    <dgm:cxn modelId="{38564807-0905-41ED-93DC-6D09E07CC6B6}" type="presParOf" srcId="{FF884BAF-B387-498D-BBF6-1BD284EF5042}" destId="{7B022A5A-7BB5-4492-9E5F-DDE9380DBAFC}" srcOrd="3" destOrd="0" presId="urn:microsoft.com/office/officeart/2016/7/layout/HexagonTimeline"/>
    <dgm:cxn modelId="{8FB14C19-6B3C-4A12-8958-39F49AB6D4A0}" type="presParOf" srcId="{FF884BAF-B387-498D-BBF6-1BD284EF5042}" destId="{D33B69C5-5302-495E-912F-A9537C0F25F0}" srcOrd="4" destOrd="0" presId="urn:microsoft.com/office/officeart/2016/7/layout/HexagonTimeline"/>
    <dgm:cxn modelId="{103B7FAF-1ECE-4046-AA6D-8828527D0319}" type="presParOf" srcId="{21DB2E86-F8E7-4B1C-B627-ACD6FF82C933}" destId="{FF4C2F7C-ACD8-4135-B3F3-12B78B3A2A45}" srcOrd="3" destOrd="0" presId="urn:microsoft.com/office/officeart/2016/7/layout/HexagonTimeline"/>
    <dgm:cxn modelId="{9F9A8E96-41FF-4534-BDBF-3FF720362A8B}" type="presParOf" srcId="{21DB2E86-F8E7-4B1C-B627-ACD6FF82C933}" destId="{2D97110C-7002-4695-8621-A251C6576C69}" srcOrd="4" destOrd="0" presId="urn:microsoft.com/office/officeart/2016/7/layout/HexagonTimeline"/>
    <dgm:cxn modelId="{AEF769D9-0891-4013-BAAB-AAF307D24047}" type="presParOf" srcId="{2D97110C-7002-4695-8621-A251C6576C69}" destId="{3D9221B5-6AB1-4227-A723-EA59CE02D603}" srcOrd="0" destOrd="0" presId="urn:microsoft.com/office/officeart/2016/7/layout/HexagonTimeline"/>
    <dgm:cxn modelId="{8E6D6524-E52D-463D-9FAE-00E73CEFFF9C}" type="presParOf" srcId="{2D97110C-7002-4695-8621-A251C6576C69}" destId="{C3DB419D-F96C-4963-B206-13676A2943F3}" srcOrd="1" destOrd="0" presId="urn:microsoft.com/office/officeart/2016/7/layout/HexagonTimeline"/>
    <dgm:cxn modelId="{04616B77-0FF5-46C3-9364-7252BBBC87AD}" type="presParOf" srcId="{2D97110C-7002-4695-8621-A251C6576C69}" destId="{8A9E5CF4-2F25-4BBC-A950-02A60473523B}" srcOrd="2" destOrd="0" presId="urn:microsoft.com/office/officeart/2016/7/layout/HexagonTimeline"/>
    <dgm:cxn modelId="{4EE99528-34AE-48AF-B299-E9801F03A4EB}" type="presParOf" srcId="{2D97110C-7002-4695-8621-A251C6576C69}" destId="{FD12AB77-7E70-4914-B0FA-732E44234A07}" srcOrd="3" destOrd="0" presId="urn:microsoft.com/office/officeart/2016/7/layout/HexagonTimeline"/>
    <dgm:cxn modelId="{3B857D25-5EC2-42E3-B939-398AC51DFAA1}" type="presParOf" srcId="{2D97110C-7002-4695-8621-A251C6576C69}" destId="{ED87F78B-B145-416F-B99A-B818CFCFDE3E}" srcOrd="4" destOrd="0" presId="urn:microsoft.com/office/officeart/2016/7/layout/Hexagon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46794" y="549021"/>
          <a:ext cx="1256071" cy="149733"/>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46794" y="549021"/>
        <a:ext cx="1226124" cy="149733"/>
      </dsp:txXfrm>
    </dsp:sp>
    <dsp:sp modelId="{6618B835-ADB2-48AA-B08B-7E51A8BB71CC}">
      <dsp:nvSpPr>
        <dsp:cNvPr id="0" name=""/>
        <dsp:cNvSpPr/>
      </dsp:nvSpPr>
      <dsp:spPr>
        <a:xfrm>
          <a:off x="2557" y="0"/>
          <a:ext cx="1744544"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a:off x="1502866" y="623888"/>
          <a:ext cx="488472" cy="0"/>
        </a:xfrm>
        <a:custGeom>
          <a:avLst/>
          <a:gdLst/>
          <a:ahLst/>
          <a:cxnLst/>
          <a:rect l="0" t="0" r="0" b="0"/>
          <a:pathLst>
            <a:path>
              <a:moveTo>
                <a:pt x="0" y="0"/>
              </a:moveTo>
              <a:lnTo>
                <a:pt x="488472"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874830"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62352"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991338" y="549021"/>
          <a:ext cx="1256071" cy="149733"/>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115975" y="563879"/>
        <a:ext cx="1006797" cy="120017"/>
      </dsp:txXfrm>
    </dsp:sp>
    <dsp:sp modelId="{821E9535-3955-41B1-B9EF-F7FB631B126B}">
      <dsp:nvSpPr>
        <dsp:cNvPr id="0" name=""/>
        <dsp:cNvSpPr/>
      </dsp:nvSpPr>
      <dsp:spPr>
        <a:xfrm>
          <a:off x="1747102" y="848487"/>
          <a:ext cx="1744544"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247410" y="623888"/>
          <a:ext cx="488472" cy="0"/>
        </a:xfrm>
        <a:custGeom>
          <a:avLst/>
          <a:gdLst/>
          <a:ahLst/>
          <a:cxnLst/>
          <a:rect l="0" t="0" r="0" b="0"/>
          <a:pathLst>
            <a:path>
              <a:moveTo>
                <a:pt x="0" y="0"/>
              </a:moveTo>
              <a:lnTo>
                <a:pt x="488472"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619374"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606896"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35882" y="549021"/>
          <a:ext cx="1256071" cy="149733"/>
        </a:xfrm>
        <a:prstGeom prst="homePlate">
          <a:avLst>
            <a:gd name="adj" fmla="val 40000"/>
          </a:avLst>
        </a:prstGeom>
        <a:solidFill>
          <a:schemeClr val="accent5">
            <a:lumMod val="75000"/>
          </a:schemeClr>
        </a:solidFill>
        <a:ln w="22225" cap="rnd" cmpd="sng" algn="ctr">
          <a:solidFill>
            <a:schemeClr val="accent5">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765829" y="549021"/>
        <a:ext cx="1226124" cy="149733"/>
      </dsp:txXfrm>
    </dsp:sp>
    <dsp:sp modelId="{C3DB419D-F96C-4963-B206-13676A2943F3}">
      <dsp:nvSpPr>
        <dsp:cNvPr id="0" name=""/>
        <dsp:cNvSpPr/>
      </dsp:nvSpPr>
      <dsp:spPr>
        <a:xfrm>
          <a:off x="3491646" y="0"/>
          <a:ext cx="1744544"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363918"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51441"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3999" y="450182"/>
          <a:ext cx="1361701" cy="36195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3999" y="450182"/>
        <a:ext cx="1289311" cy="361951"/>
      </dsp:txXfrm>
    </dsp:sp>
    <dsp:sp modelId="{6618B835-ADB2-48AA-B08B-7E51A8BB71CC}">
      <dsp:nvSpPr>
        <dsp:cNvPr id="0" name=""/>
        <dsp:cNvSpPr/>
      </dsp:nvSpPr>
      <dsp:spPr>
        <a:xfrm>
          <a:off x="-40775" y="-275687"/>
          <a:ext cx="1891251" cy="965203"/>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53959">
          <a:off x="1585676" y="627522"/>
          <a:ext cx="542836" cy="0"/>
        </a:xfrm>
        <a:custGeom>
          <a:avLst/>
          <a:gdLst/>
          <a:ahLst/>
          <a:cxnLst/>
          <a:rect l="0" t="0" r="0" b="0"/>
          <a:pathLst>
            <a:path>
              <a:moveTo>
                <a:pt x="0" y="0"/>
              </a:moveTo>
              <a:lnTo>
                <a:pt x="542836"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904849" y="343089"/>
          <a:ext cx="0" cy="301626"/>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90722" y="388873"/>
          <a:ext cx="28255" cy="603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2128488" y="549021"/>
          <a:ext cx="1202661"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248674" y="563984"/>
        <a:ext cx="962289" cy="119807"/>
      </dsp:txXfrm>
    </dsp:sp>
    <dsp:sp modelId="{821E9535-3955-41B1-B9EF-F7FB631B126B}">
      <dsp:nvSpPr>
        <dsp:cNvPr id="0" name=""/>
        <dsp:cNvSpPr/>
      </dsp:nvSpPr>
      <dsp:spPr>
        <a:xfrm>
          <a:off x="1894637" y="848487"/>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331149" y="623888"/>
          <a:ext cx="467701" cy="0"/>
        </a:xfrm>
        <a:custGeom>
          <a:avLst/>
          <a:gdLst/>
          <a:ahLst/>
          <a:cxnLst/>
          <a:rect l="0" t="0" r="0" b="0"/>
          <a:pathLst>
            <a:path>
              <a:moveTo>
                <a:pt x="0" y="0"/>
              </a:moveTo>
              <a:lnTo>
                <a:pt x="467701"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729818"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717341"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98851" y="549021"/>
          <a:ext cx="1202661" cy="149733"/>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828798" y="549021"/>
        <a:ext cx="1172714" cy="149733"/>
      </dsp:txXfrm>
    </dsp:sp>
    <dsp:sp modelId="{C3DB419D-F96C-4963-B206-13676A2943F3}">
      <dsp:nvSpPr>
        <dsp:cNvPr id="0" name=""/>
        <dsp:cNvSpPr/>
      </dsp:nvSpPr>
      <dsp:spPr>
        <a:xfrm>
          <a:off x="3565000" y="0"/>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00181"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87703"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3999" y="450182"/>
          <a:ext cx="1361701" cy="36195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3999" y="450182"/>
        <a:ext cx="1289311" cy="361951"/>
      </dsp:txXfrm>
    </dsp:sp>
    <dsp:sp modelId="{6618B835-ADB2-48AA-B08B-7E51A8BB71CC}">
      <dsp:nvSpPr>
        <dsp:cNvPr id="0" name=""/>
        <dsp:cNvSpPr/>
      </dsp:nvSpPr>
      <dsp:spPr>
        <a:xfrm>
          <a:off x="-40775" y="-275687"/>
          <a:ext cx="1891251" cy="965203"/>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53959">
          <a:off x="1585676" y="627522"/>
          <a:ext cx="542836" cy="0"/>
        </a:xfrm>
        <a:custGeom>
          <a:avLst/>
          <a:gdLst/>
          <a:ahLst/>
          <a:cxnLst/>
          <a:rect l="0" t="0" r="0" b="0"/>
          <a:pathLst>
            <a:path>
              <a:moveTo>
                <a:pt x="0" y="0"/>
              </a:moveTo>
              <a:lnTo>
                <a:pt x="542836"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904849" y="343089"/>
          <a:ext cx="0" cy="301626"/>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90722" y="388873"/>
          <a:ext cx="28255" cy="603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2128488" y="549021"/>
          <a:ext cx="1202661"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248674" y="563984"/>
        <a:ext cx="962289" cy="119807"/>
      </dsp:txXfrm>
    </dsp:sp>
    <dsp:sp modelId="{821E9535-3955-41B1-B9EF-F7FB631B126B}">
      <dsp:nvSpPr>
        <dsp:cNvPr id="0" name=""/>
        <dsp:cNvSpPr/>
      </dsp:nvSpPr>
      <dsp:spPr>
        <a:xfrm>
          <a:off x="1894637" y="848487"/>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331149" y="623888"/>
          <a:ext cx="467701" cy="0"/>
        </a:xfrm>
        <a:custGeom>
          <a:avLst/>
          <a:gdLst/>
          <a:ahLst/>
          <a:cxnLst/>
          <a:rect l="0" t="0" r="0" b="0"/>
          <a:pathLst>
            <a:path>
              <a:moveTo>
                <a:pt x="0" y="0"/>
              </a:moveTo>
              <a:lnTo>
                <a:pt x="467701"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729818"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717341"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98851" y="549021"/>
          <a:ext cx="1202661" cy="149733"/>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828798" y="549021"/>
        <a:ext cx="1172714" cy="149733"/>
      </dsp:txXfrm>
    </dsp:sp>
    <dsp:sp modelId="{C3DB419D-F96C-4963-B206-13676A2943F3}">
      <dsp:nvSpPr>
        <dsp:cNvPr id="0" name=""/>
        <dsp:cNvSpPr/>
      </dsp:nvSpPr>
      <dsp:spPr>
        <a:xfrm>
          <a:off x="3565000" y="0"/>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00181"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87703"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2618"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2618" y="549021"/>
        <a:ext cx="1102727" cy="149733"/>
      </dsp:txXfrm>
    </dsp:sp>
    <dsp:sp modelId="{6618B835-ADB2-48AA-B08B-7E51A8BB71CC}">
      <dsp:nvSpPr>
        <dsp:cNvPr id="0" name=""/>
        <dsp:cNvSpPr/>
      </dsp:nvSpPr>
      <dsp:spPr>
        <a:xfrm>
          <a:off x="2376"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83175">
          <a:off x="1355290"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788956"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776478"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867810" y="462630"/>
          <a:ext cx="1503127" cy="317498"/>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035404" y="498030"/>
        <a:ext cx="1167939" cy="246698"/>
      </dsp:txXfrm>
    </dsp:sp>
    <dsp:sp modelId="{821E9535-3955-41B1-B9EF-F7FB631B126B}">
      <dsp:nvSpPr>
        <dsp:cNvPr id="0" name=""/>
        <dsp:cNvSpPr/>
      </dsp:nvSpPr>
      <dsp:spPr>
        <a:xfrm>
          <a:off x="1575535" y="622291"/>
          <a:ext cx="2087677" cy="846662"/>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rot="16825">
          <a:off x="3370935"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619374" y="626343"/>
          <a:ext cx="0" cy="264582"/>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602815" y="807043"/>
          <a:ext cx="33117" cy="52916"/>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883455"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913402" y="549021"/>
        <a:ext cx="1102727" cy="149733"/>
      </dsp:txXfrm>
    </dsp:sp>
    <dsp:sp modelId="{C3DB419D-F96C-4963-B206-13676A2943F3}">
      <dsp:nvSpPr>
        <dsp:cNvPr id="0" name=""/>
        <dsp:cNvSpPr/>
      </dsp:nvSpPr>
      <dsp:spPr>
        <a:xfrm>
          <a:off x="3663213"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49792"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437315"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2618"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2618" y="549021"/>
        <a:ext cx="1102727" cy="149733"/>
      </dsp:txXfrm>
    </dsp:sp>
    <dsp:sp modelId="{6618B835-ADB2-48AA-B08B-7E51A8BB71CC}">
      <dsp:nvSpPr>
        <dsp:cNvPr id="0" name=""/>
        <dsp:cNvSpPr/>
      </dsp:nvSpPr>
      <dsp:spPr>
        <a:xfrm>
          <a:off x="2376"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83175">
          <a:off x="1355290"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788956"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776478"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867810" y="462630"/>
          <a:ext cx="1503127" cy="317498"/>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035404" y="498030"/>
        <a:ext cx="1167939" cy="246698"/>
      </dsp:txXfrm>
    </dsp:sp>
    <dsp:sp modelId="{821E9535-3955-41B1-B9EF-F7FB631B126B}">
      <dsp:nvSpPr>
        <dsp:cNvPr id="0" name=""/>
        <dsp:cNvSpPr/>
      </dsp:nvSpPr>
      <dsp:spPr>
        <a:xfrm>
          <a:off x="1575535" y="622291"/>
          <a:ext cx="2087677" cy="846662"/>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rot="16825">
          <a:off x="3370935"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619374" y="626343"/>
          <a:ext cx="0" cy="264582"/>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602815" y="807043"/>
          <a:ext cx="33117" cy="52916"/>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883455"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913402" y="549021"/>
        <a:ext cx="1102727" cy="149733"/>
      </dsp:txXfrm>
    </dsp:sp>
    <dsp:sp modelId="{C3DB419D-F96C-4963-B206-13676A2943F3}">
      <dsp:nvSpPr>
        <dsp:cNvPr id="0" name=""/>
        <dsp:cNvSpPr/>
      </dsp:nvSpPr>
      <dsp:spPr>
        <a:xfrm>
          <a:off x="3663213"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49792"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437315"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2618"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2618" y="549021"/>
        <a:ext cx="1102727" cy="149733"/>
      </dsp:txXfrm>
    </dsp:sp>
    <dsp:sp modelId="{6618B835-ADB2-48AA-B08B-7E51A8BB71CC}">
      <dsp:nvSpPr>
        <dsp:cNvPr id="0" name=""/>
        <dsp:cNvSpPr/>
      </dsp:nvSpPr>
      <dsp:spPr>
        <a:xfrm>
          <a:off x="2376"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83175">
          <a:off x="1355290"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788956"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776478"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867810" y="462630"/>
          <a:ext cx="1503127" cy="317498"/>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035404" y="498030"/>
        <a:ext cx="1167939" cy="246698"/>
      </dsp:txXfrm>
    </dsp:sp>
    <dsp:sp modelId="{821E9535-3955-41B1-B9EF-F7FB631B126B}">
      <dsp:nvSpPr>
        <dsp:cNvPr id="0" name=""/>
        <dsp:cNvSpPr/>
      </dsp:nvSpPr>
      <dsp:spPr>
        <a:xfrm>
          <a:off x="1575535" y="622291"/>
          <a:ext cx="2087677" cy="846662"/>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rot="16825">
          <a:off x="3370935"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619374" y="626343"/>
          <a:ext cx="0" cy="264582"/>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602815" y="807043"/>
          <a:ext cx="33117" cy="52916"/>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883455"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913402" y="549021"/>
        <a:ext cx="1102727" cy="149733"/>
      </dsp:txXfrm>
    </dsp:sp>
    <dsp:sp modelId="{C3DB419D-F96C-4963-B206-13676A2943F3}">
      <dsp:nvSpPr>
        <dsp:cNvPr id="0" name=""/>
        <dsp:cNvSpPr/>
      </dsp:nvSpPr>
      <dsp:spPr>
        <a:xfrm>
          <a:off x="3663213"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49792"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437315"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2618"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2618" y="549021"/>
        <a:ext cx="1102727" cy="149733"/>
      </dsp:txXfrm>
    </dsp:sp>
    <dsp:sp modelId="{6618B835-ADB2-48AA-B08B-7E51A8BB71CC}">
      <dsp:nvSpPr>
        <dsp:cNvPr id="0" name=""/>
        <dsp:cNvSpPr/>
      </dsp:nvSpPr>
      <dsp:spPr>
        <a:xfrm>
          <a:off x="2376"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83175">
          <a:off x="1355290"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788956"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776478"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867810" y="462630"/>
          <a:ext cx="1503127" cy="317498"/>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035404" y="498030"/>
        <a:ext cx="1167939" cy="246698"/>
      </dsp:txXfrm>
    </dsp:sp>
    <dsp:sp modelId="{821E9535-3955-41B1-B9EF-F7FB631B126B}">
      <dsp:nvSpPr>
        <dsp:cNvPr id="0" name=""/>
        <dsp:cNvSpPr/>
      </dsp:nvSpPr>
      <dsp:spPr>
        <a:xfrm>
          <a:off x="1575535" y="622291"/>
          <a:ext cx="2087677" cy="846662"/>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rot="16825">
          <a:off x="3370935"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619374" y="626343"/>
          <a:ext cx="0" cy="264582"/>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602815" y="807043"/>
          <a:ext cx="33117" cy="52916"/>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883455"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913402" y="549021"/>
        <a:ext cx="1102727" cy="149733"/>
      </dsp:txXfrm>
    </dsp:sp>
    <dsp:sp modelId="{C3DB419D-F96C-4963-B206-13676A2943F3}">
      <dsp:nvSpPr>
        <dsp:cNvPr id="0" name=""/>
        <dsp:cNvSpPr/>
      </dsp:nvSpPr>
      <dsp:spPr>
        <a:xfrm>
          <a:off x="3663213"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49792"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437315"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2618"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2618" y="549021"/>
        <a:ext cx="1102727" cy="149733"/>
      </dsp:txXfrm>
    </dsp:sp>
    <dsp:sp modelId="{6618B835-ADB2-48AA-B08B-7E51A8BB71CC}">
      <dsp:nvSpPr>
        <dsp:cNvPr id="0" name=""/>
        <dsp:cNvSpPr/>
      </dsp:nvSpPr>
      <dsp:spPr>
        <a:xfrm>
          <a:off x="2376"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83175">
          <a:off x="1355290"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788956"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776478"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867810" y="462630"/>
          <a:ext cx="1503127" cy="317498"/>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035404" y="498030"/>
        <a:ext cx="1167939" cy="246698"/>
      </dsp:txXfrm>
    </dsp:sp>
    <dsp:sp modelId="{821E9535-3955-41B1-B9EF-F7FB631B126B}">
      <dsp:nvSpPr>
        <dsp:cNvPr id="0" name=""/>
        <dsp:cNvSpPr/>
      </dsp:nvSpPr>
      <dsp:spPr>
        <a:xfrm>
          <a:off x="1575535" y="622291"/>
          <a:ext cx="2087677" cy="846662"/>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rot="16825">
          <a:off x="3370935" y="622633"/>
          <a:ext cx="512523" cy="0"/>
        </a:xfrm>
        <a:custGeom>
          <a:avLst/>
          <a:gdLst/>
          <a:ahLst/>
          <a:cxnLst/>
          <a:rect l="0" t="0" r="0" b="0"/>
          <a:pathLst>
            <a:path>
              <a:moveTo>
                <a:pt x="0" y="0"/>
              </a:moveTo>
              <a:lnTo>
                <a:pt x="512523"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619374" y="626343"/>
          <a:ext cx="0" cy="264582"/>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602815" y="807043"/>
          <a:ext cx="33117" cy="52916"/>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883455" y="549021"/>
          <a:ext cx="1132674"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913402" y="549021"/>
        <a:ext cx="1102727" cy="149733"/>
      </dsp:txXfrm>
    </dsp:sp>
    <dsp:sp modelId="{C3DB419D-F96C-4963-B206-13676A2943F3}">
      <dsp:nvSpPr>
        <dsp:cNvPr id="0" name=""/>
        <dsp:cNvSpPr/>
      </dsp:nvSpPr>
      <dsp:spPr>
        <a:xfrm>
          <a:off x="3663213" y="0"/>
          <a:ext cx="1573159"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49792"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437315"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32286" y="549021"/>
          <a:ext cx="1186085"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32286" y="549021"/>
        <a:ext cx="1156138" cy="149733"/>
      </dsp:txXfrm>
    </dsp:sp>
    <dsp:sp modelId="{6618B835-ADB2-48AA-B08B-7E51A8BB71CC}">
      <dsp:nvSpPr>
        <dsp:cNvPr id="0" name=""/>
        <dsp:cNvSpPr/>
      </dsp:nvSpPr>
      <dsp:spPr>
        <a:xfrm>
          <a:off x="1659" y="0"/>
          <a:ext cx="1647340"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a:off x="1418372" y="623888"/>
          <a:ext cx="461255" cy="0"/>
        </a:xfrm>
        <a:custGeom>
          <a:avLst/>
          <a:gdLst/>
          <a:ahLst/>
          <a:cxnLst/>
          <a:rect l="0" t="0" r="0" b="0"/>
          <a:pathLst>
            <a:path>
              <a:moveTo>
                <a:pt x="0" y="0"/>
              </a:moveTo>
              <a:lnTo>
                <a:pt x="461255"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825329"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12851"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879627" y="549021"/>
          <a:ext cx="1186085"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1998432" y="564019"/>
        <a:ext cx="948475" cy="119737"/>
      </dsp:txXfrm>
    </dsp:sp>
    <dsp:sp modelId="{821E9535-3955-41B1-B9EF-F7FB631B126B}">
      <dsp:nvSpPr>
        <dsp:cNvPr id="0" name=""/>
        <dsp:cNvSpPr/>
      </dsp:nvSpPr>
      <dsp:spPr>
        <a:xfrm>
          <a:off x="1649000" y="848487"/>
          <a:ext cx="1647340"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rot="14726">
          <a:off x="3065710" y="625140"/>
          <a:ext cx="584889" cy="0"/>
        </a:xfrm>
        <a:custGeom>
          <a:avLst/>
          <a:gdLst/>
          <a:ahLst/>
          <a:cxnLst/>
          <a:rect l="0" t="0" r="0" b="0"/>
          <a:pathLst>
            <a:path>
              <a:moveTo>
                <a:pt x="0" y="0"/>
              </a:moveTo>
              <a:lnTo>
                <a:pt x="584889"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472670"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460192"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650597" y="454943"/>
          <a:ext cx="1397339" cy="342899"/>
        </a:xfrm>
        <a:prstGeom prst="homePlate">
          <a:avLst>
            <a:gd name="adj" fmla="val 40000"/>
          </a:avLst>
        </a:prstGeom>
        <a:solidFill>
          <a:schemeClr val="accent5">
            <a:lumMod val="75000"/>
          </a:schemeClr>
        </a:solidFill>
        <a:ln w="22225" cap="rnd" cmpd="sng" algn="ctr">
          <a:solidFill>
            <a:schemeClr val="accent5">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719177" y="454943"/>
        <a:ext cx="1328759" cy="342899"/>
      </dsp:txXfrm>
    </dsp:sp>
    <dsp:sp modelId="{C3DB419D-F96C-4963-B206-13676A2943F3}">
      <dsp:nvSpPr>
        <dsp:cNvPr id="0" name=""/>
        <dsp:cNvSpPr/>
      </dsp:nvSpPr>
      <dsp:spPr>
        <a:xfrm>
          <a:off x="3378892" y="-255049"/>
          <a:ext cx="1940748" cy="91439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349267" y="346263"/>
          <a:ext cx="0" cy="285749"/>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34566" y="385696"/>
          <a:ext cx="29400" cy="57149"/>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32286" y="549021"/>
          <a:ext cx="1186085"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32286" y="549021"/>
        <a:ext cx="1156138" cy="149733"/>
      </dsp:txXfrm>
    </dsp:sp>
    <dsp:sp modelId="{6618B835-ADB2-48AA-B08B-7E51A8BB71CC}">
      <dsp:nvSpPr>
        <dsp:cNvPr id="0" name=""/>
        <dsp:cNvSpPr/>
      </dsp:nvSpPr>
      <dsp:spPr>
        <a:xfrm>
          <a:off x="1659" y="0"/>
          <a:ext cx="1647340"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a:off x="1418372" y="623888"/>
          <a:ext cx="461255" cy="0"/>
        </a:xfrm>
        <a:custGeom>
          <a:avLst/>
          <a:gdLst/>
          <a:ahLst/>
          <a:cxnLst/>
          <a:rect l="0" t="0" r="0" b="0"/>
          <a:pathLst>
            <a:path>
              <a:moveTo>
                <a:pt x="0" y="0"/>
              </a:moveTo>
              <a:lnTo>
                <a:pt x="461255"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825329"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12851"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879627" y="549021"/>
          <a:ext cx="1186085"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1998432" y="564019"/>
        <a:ext cx="948475" cy="119737"/>
      </dsp:txXfrm>
    </dsp:sp>
    <dsp:sp modelId="{821E9535-3955-41B1-B9EF-F7FB631B126B}">
      <dsp:nvSpPr>
        <dsp:cNvPr id="0" name=""/>
        <dsp:cNvSpPr/>
      </dsp:nvSpPr>
      <dsp:spPr>
        <a:xfrm>
          <a:off x="1649000" y="848487"/>
          <a:ext cx="1647340"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rot="14726">
          <a:off x="3065710" y="625140"/>
          <a:ext cx="584889" cy="0"/>
        </a:xfrm>
        <a:custGeom>
          <a:avLst/>
          <a:gdLst/>
          <a:ahLst/>
          <a:cxnLst/>
          <a:rect l="0" t="0" r="0" b="0"/>
          <a:pathLst>
            <a:path>
              <a:moveTo>
                <a:pt x="0" y="0"/>
              </a:moveTo>
              <a:lnTo>
                <a:pt x="584889"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472670"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460192"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650597" y="454943"/>
          <a:ext cx="1397339" cy="342899"/>
        </a:xfrm>
        <a:prstGeom prst="homePlate">
          <a:avLst>
            <a:gd name="adj" fmla="val 40000"/>
          </a:avLst>
        </a:prstGeom>
        <a:solidFill>
          <a:schemeClr val="accent5">
            <a:lumMod val="75000"/>
          </a:schemeClr>
        </a:solidFill>
        <a:ln w="22225" cap="rnd" cmpd="sng" algn="ctr">
          <a:solidFill>
            <a:schemeClr val="accent5">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719177" y="454943"/>
        <a:ext cx="1328759" cy="342899"/>
      </dsp:txXfrm>
    </dsp:sp>
    <dsp:sp modelId="{C3DB419D-F96C-4963-B206-13676A2943F3}">
      <dsp:nvSpPr>
        <dsp:cNvPr id="0" name=""/>
        <dsp:cNvSpPr/>
      </dsp:nvSpPr>
      <dsp:spPr>
        <a:xfrm>
          <a:off x="3378892" y="-255049"/>
          <a:ext cx="1940748" cy="91439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349267" y="346263"/>
          <a:ext cx="0" cy="285749"/>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34566" y="385696"/>
          <a:ext cx="29400" cy="57149"/>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32286" y="549021"/>
          <a:ext cx="1186085" cy="149733"/>
        </a:xfrm>
        <a:prstGeom prst="homePlate">
          <a:avLst>
            <a:gd name="adj" fmla="val 4000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32286" y="549021"/>
        <a:ext cx="1156138" cy="149733"/>
      </dsp:txXfrm>
    </dsp:sp>
    <dsp:sp modelId="{6618B835-ADB2-48AA-B08B-7E51A8BB71CC}">
      <dsp:nvSpPr>
        <dsp:cNvPr id="0" name=""/>
        <dsp:cNvSpPr/>
      </dsp:nvSpPr>
      <dsp:spPr>
        <a:xfrm>
          <a:off x="1659" y="0"/>
          <a:ext cx="1647340"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a:off x="1418372" y="623888"/>
          <a:ext cx="461255" cy="0"/>
        </a:xfrm>
        <a:custGeom>
          <a:avLst/>
          <a:gdLst/>
          <a:ahLst/>
          <a:cxnLst/>
          <a:rect l="0" t="0" r="0" b="0"/>
          <a:pathLst>
            <a:path>
              <a:moveTo>
                <a:pt x="0" y="0"/>
              </a:moveTo>
              <a:lnTo>
                <a:pt x="461255"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825329"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12851"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879627" y="549021"/>
          <a:ext cx="1186085"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1998432" y="564019"/>
        <a:ext cx="948475" cy="119737"/>
      </dsp:txXfrm>
    </dsp:sp>
    <dsp:sp modelId="{821E9535-3955-41B1-B9EF-F7FB631B126B}">
      <dsp:nvSpPr>
        <dsp:cNvPr id="0" name=""/>
        <dsp:cNvSpPr/>
      </dsp:nvSpPr>
      <dsp:spPr>
        <a:xfrm>
          <a:off x="1649000" y="848487"/>
          <a:ext cx="1647340"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rot="14726">
          <a:off x="3065710" y="625140"/>
          <a:ext cx="584889" cy="0"/>
        </a:xfrm>
        <a:custGeom>
          <a:avLst/>
          <a:gdLst/>
          <a:ahLst/>
          <a:cxnLst/>
          <a:rect l="0" t="0" r="0" b="0"/>
          <a:pathLst>
            <a:path>
              <a:moveTo>
                <a:pt x="0" y="0"/>
              </a:moveTo>
              <a:lnTo>
                <a:pt x="584889"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472670"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460192"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650597" y="454943"/>
          <a:ext cx="1397339" cy="342899"/>
        </a:xfrm>
        <a:prstGeom prst="homePlate">
          <a:avLst>
            <a:gd name="adj" fmla="val 40000"/>
          </a:avLst>
        </a:prstGeom>
        <a:solidFill>
          <a:schemeClr val="accent5">
            <a:lumMod val="75000"/>
          </a:schemeClr>
        </a:solidFill>
        <a:ln w="22225" cap="rnd" cmpd="sng" algn="ctr">
          <a:solidFill>
            <a:schemeClr val="accent5">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719177" y="454943"/>
        <a:ext cx="1328759" cy="342899"/>
      </dsp:txXfrm>
    </dsp:sp>
    <dsp:sp modelId="{C3DB419D-F96C-4963-B206-13676A2943F3}">
      <dsp:nvSpPr>
        <dsp:cNvPr id="0" name=""/>
        <dsp:cNvSpPr/>
      </dsp:nvSpPr>
      <dsp:spPr>
        <a:xfrm>
          <a:off x="3378892" y="-255049"/>
          <a:ext cx="1940748" cy="91439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349267" y="346263"/>
          <a:ext cx="0" cy="285749"/>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34566" y="385696"/>
          <a:ext cx="29400" cy="57149"/>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519614" y="1618424"/>
          <a:ext cx="2644602" cy="441388"/>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kern="1200" dirty="0"/>
            <a:t>Law</a:t>
          </a:r>
          <a:endParaRPr lang="en-US" sz="1200" kern="1200" dirty="0"/>
        </a:p>
      </dsp:txBody>
      <dsp:txXfrm>
        <a:off x="519614" y="1618424"/>
        <a:ext cx="2556324" cy="441388"/>
      </dsp:txXfrm>
    </dsp:sp>
    <dsp:sp modelId="{6618B835-ADB2-48AA-B08B-7E51A8BB71CC}">
      <dsp:nvSpPr>
        <dsp:cNvPr id="0" name=""/>
        <dsp:cNvSpPr/>
      </dsp:nvSpPr>
      <dsp:spPr>
        <a:xfrm>
          <a:off x="5385" y="0"/>
          <a:ext cx="3673059" cy="11770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3350" rIns="0" bIns="133350" numCol="1" spcCol="1270" anchor="b" anchorCtr="1">
          <a:noAutofit/>
        </a:bodyPr>
        <a:lstStyle/>
        <a:p>
          <a:pPr marL="0" lvl="0" indent="0" algn="ctr" defTabSz="666750">
            <a:lnSpc>
              <a:spcPct val="90000"/>
            </a:lnSpc>
            <a:spcBef>
              <a:spcPct val="0"/>
            </a:spcBef>
            <a:spcAft>
              <a:spcPct val="35000"/>
            </a:spcAft>
            <a:buNone/>
          </a:pPr>
          <a:r>
            <a:rPr lang="en-US" sz="1500" kern="1200" dirty="0"/>
            <a:t>McDaniel v. Brown</a:t>
          </a:r>
        </a:p>
      </dsp:txBody>
      <dsp:txXfrm>
        <a:off x="5385" y="0"/>
        <a:ext cx="3673059" cy="1177036"/>
      </dsp:txXfrm>
    </dsp:sp>
    <dsp:sp modelId="{CB559D62-E50E-4D10-B1D5-B78374B1FD4A}">
      <dsp:nvSpPr>
        <dsp:cNvPr id="0" name=""/>
        <dsp:cNvSpPr/>
      </dsp:nvSpPr>
      <dsp:spPr>
        <a:xfrm>
          <a:off x="3164216" y="1839119"/>
          <a:ext cx="1028456" cy="0"/>
        </a:xfrm>
        <a:custGeom>
          <a:avLst/>
          <a:gdLst/>
          <a:ahLst/>
          <a:cxnLst/>
          <a:rect l="0" t="0" r="0" b="0"/>
          <a:pathLst>
            <a:path>
              <a:moveTo>
                <a:pt x="0" y="0"/>
              </a:moveTo>
              <a:lnTo>
                <a:pt x="1028456" y="0"/>
              </a:lnTo>
            </a:path>
          </a:pathLst>
        </a:custGeom>
        <a:no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1841915" y="1250600"/>
          <a:ext cx="0" cy="367823"/>
        </a:xfrm>
        <a:prstGeom prst="line">
          <a:avLst/>
        </a:prstGeom>
        <a:noFill/>
        <a:ln w="12700" cap="rnd" cmpd="sng" algn="ctr">
          <a:solidFill>
            <a:schemeClr val="accent2">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1805133" y="1177036"/>
          <a:ext cx="73564" cy="73564"/>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4192673" y="1618424"/>
          <a:ext cx="2644602" cy="441388"/>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ctr" defTabSz="711200">
            <a:lnSpc>
              <a:spcPct val="90000"/>
            </a:lnSpc>
            <a:spcBef>
              <a:spcPct val="0"/>
            </a:spcBef>
            <a:spcAft>
              <a:spcPct val="35000"/>
            </a:spcAft>
            <a:buNone/>
          </a:pPr>
          <a:r>
            <a:rPr lang="en-US" sz="1600" kern="1200" dirty="0"/>
            <a:t>Medicine</a:t>
          </a:r>
          <a:endParaRPr lang="en-US" sz="1200" kern="1200" dirty="0"/>
        </a:p>
      </dsp:txBody>
      <dsp:txXfrm>
        <a:off x="4471908" y="1665029"/>
        <a:ext cx="2086132" cy="348178"/>
      </dsp:txXfrm>
    </dsp:sp>
    <dsp:sp modelId="{821E9535-3955-41B1-B9EF-F7FB631B126B}">
      <dsp:nvSpPr>
        <dsp:cNvPr id="0" name=""/>
        <dsp:cNvSpPr/>
      </dsp:nvSpPr>
      <dsp:spPr>
        <a:xfrm>
          <a:off x="3678445" y="2501201"/>
          <a:ext cx="3673059" cy="11770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3350" rIns="0" bIns="133350" numCol="1" spcCol="1270" anchor="t" anchorCtr="1">
          <a:noAutofit/>
        </a:bodyPr>
        <a:lstStyle/>
        <a:p>
          <a:pPr marL="0" lvl="0" indent="0" algn="ctr" defTabSz="666750">
            <a:lnSpc>
              <a:spcPct val="90000"/>
            </a:lnSpc>
            <a:spcBef>
              <a:spcPct val="0"/>
            </a:spcBef>
            <a:spcAft>
              <a:spcPct val="35000"/>
            </a:spcAft>
            <a:buNone/>
          </a:pPr>
          <a:r>
            <a:rPr lang="en-US" sz="1500" kern="1200" dirty="0"/>
            <a:t>COVID-19 rapid antigen testing</a:t>
          </a:r>
        </a:p>
      </dsp:txBody>
      <dsp:txXfrm>
        <a:off x="3678445" y="2501201"/>
        <a:ext cx="3673059" cy="1177036"/>
      </dsp:txXfrm>
    </dsp:sp>
    <dsp:sp modelId="{FF4C2F7C-ACD8-4135-B3F3-12B78B3A2A45}">
      <dsp:nvSpPr>
        <dsp:cNvPr id="0" name=""/>
        <dsp:cNvSpPr/>
      </dsp:nvSpPr>
      <dsp:spPr>
        <a:xfrm>
          <a:off x="6837276" y="1839119"/>
          <a:ext cx="1028456" cy="0"/>
        </a:xfrm>
        <a:custGeom>
          <a:avLst/>
          <a:gdLst/>
          <a:ahLst/>
          <a:cxnLst/>
          <a:rect l="0" t="0" r="0" b="0"/>
          <a:pathLst>
            <a:path>
              <a:moveTo>
                <a:pt x="0" y="0"/>
              </a:moveTo>
              <a:lnTo>
                <a:pt x="1028456" y="0"/>
              </a:lnTo>
            </a:path>
          </a:pathLst>
        </a:custGeom>
        <a:no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5514974" y="2059813"/>
          <a:ext cx="0" cy="367823"/>
        </a:xfrm>
        <a:prstGeom prst="line">
          <a:avLst/>
        </a:prstGeom>
        <a:noFill/>
        <a:ln w="12700" cap="rnd" cmpd="sng" algn="ctr">
          <a:solidFill>
            <a:schemeClr val="accent3">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5478192" y="2427637"/>
          <a:ext cx="73564" cy="73564"/>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7865733" y="1618424"/>
          <a:ext cx="2644602" cy="441388"/>
        </a:xfrm>
        <a:prstGeom prst="homePlate">
          <a:avLst>
            <a:gd name="adj" fmla="val 40000"/>
          </a:avLst>
        </a:prstGeom>
        <a:solidFill>
          <a:schemeClr val="accent5">
            <a:lumMod val="75000"/>
          </a:schemeClr>
        </a:solidFill>
        <a:ln w="22225" cap="rnd" cmpd="sng" algn="ctr">
          <a:solidFill>
            <a:schemeClr val="accent5">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666750">
            <a:lnSpc>
              <a:spcPct val="90000"/>
            </a:lnSpc>
            <a:spcBef>
              <a:spcPct val="0"/>
            </a:spcBef>
            <a:spcAft>
              <a:spcPct val="35000"/>
            </a:spcAft>
            <a:buNone/>
          </a:pPr>
          <a:r>
            <a:rPr lang="en-US" sz="1500" kern="1200" dirty="0"/>
            <a:t>Society</a:t>
          </a:r>
        </a:p>
      </dsp:txBody>
      <dsp:txXfrm rot="10800000">
        <a:off x="7954011" y="1618424"/>
        <a:ext cx="2556324" cy="441388"/>
      </dsp:txXfrm>
    </dsp:sp>
    <dsp:sp modelId="{C3DB419D-F96C-4963-B206-13676A2943F3}">
      <dsp:nvSpPr>
        <dsp:cNvPr id="0" name=""/>
        <dsp:cNvSpPr/>
      </dsp:nvSpPr>
      <dsp:spPr>
        <a:xfrm>
          <a:off x="7351504" y="0"/>
          <a:ext cx="3673059" cy="11770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3350" rIns="0" bIns="133350" numCol="1" spcCol="1270" anchor="b" anchorCtr="1">
          <a:noAutofit/>
        </a:bodyPr>
        <a:lstStyle/>
        <a:p>
          <a:pPr marL="0" lvl="0" indent="0" algn="ctr" defTabSz="666750">
            <a:lnSpc>
              <a:spcPct val="90000"/>
            </a:lnSpc>
            <a:spcBef>
              <a:spcPct val="0"/>
            </a:spcBef>
            <a:spcAft>
              <a:spcPct val="35000"/>
            </a:spcAft>
            <a:buNone/>
          </a:pPr>
          <a:r>
            <a:rPr lang="en-US" sz="1500" kern="1200" dirty="0"/>
            <a:t>Cheating at the lottery</a:t>
          </a:r>
        </a:p>
      </dsp:txBody>
      <dsp:txXfrm>
        <a:off x="7351504" y="0"/>
        <a:ext cx="3673059" cy="1177036"/>
      </dsp:txXfrm>
    </dsp:sp>
    <dsp:sp modelId="{8A9E5CF4-2F25-4BBC-A950-02A60473523B}">
      <dsp:nvSpPr>
        <dsp:cNvPr id="0" name=""/>
        <dsp:cNvSpPr/>
      </dsp:nvSpPr>
      <dsp:spPr>
        <a:xfrm>
          <a:off x="9188034" y="1250600"/>
          <a:ext cx="0" cy="367823"/>
        </a:xfrm>
        <a:prstGeom prst="line">
          <a:avLst/>
        </a:prstGeom>
        <a:noFill/>
        <a:ln w="12700" cap="rnd" cmpd="sng" algn="ctr">
          <a:solidFill>
            <a:schemeClr val="accent4">
              <a:hueOff val="0"/>
              <a:satOff val="0"/>
              <a:lumOff val="0"/>
              <a:alphaOff val="0"/>
            </a:schemeClr>
          </a:solid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9151252" y="1177036"/>
          <a:ext cx="73564" cy="73564"/>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46794" y="549021"/>
          <a:ext cx="1256071" cy="149733"/>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46794" y="549021"/>
        <a:ext cx="1226124" cy="149733"/>
      </dsp:txXfrm>
    </dsp:sp>
    <dsp:sp modelId="{6618B835-ADB2-48AA-B08B-7E51A8BB71CC}">
      <dsp:nvSpPr>
        <dsp:cNvPr id="0" name=""/>
        <dsp:cNvSpPr/>
      </dsp:nvSpPr>
      <dsp:spPr>
        <a:xfrm>
          <a:off x="2557" y="0"/>
          <a:ext cx="1744544"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a:off x="1502866" y="623888"/>
          <a:ext cx="488472" cy="0"/>
        </a:xfrm>
        <a:custGeom>
          <a:avLst/>
          <a:gdLst/>
          <a:ahLst/>
          <a:cxnLst/>
          <a:rect l="0" t="0" r="0" b="0"/>
          <a:pathLst>
            <a:path>
              <a:moveTo>
                <a:pt x="0" y="0"/>
              </a:moveTo>
              <a:lnTo>
                <a:pt x="488472"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874830"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62352"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991338" y="549021"/>
          <a:ext cx="1256071" cy="149733"/>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115975" y="563879"/>
        <a:ext cx="1006797" cy="120017"/>
      </dsp:txXfrm>
    </dsp:sp>
    <dsp:sp modelId="{821E9535-3955-41B1-B9EF-F7FB631B126B}">
      <dsp:nvSpPr>
        <dsp:cNvPr id="0" name=""/>
        <dsp:cNvSpPr/>
      </dsp:nvSpPr>
      <dsp:spPr>
        <a:xfrm>
          <a:off x="1747102" y="848487"/>
          <a:ext cx="1744544"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247410" y="623888"/>
          <a:ext cx="488472" cy="0"/>
        </a:xfrm>
        <a:custGeom>
          <a:avLst/>
          <a:gdLst/>
          <a:ahLst/>
          <a:cxnLst/>
          <a:rect l="0" t="0" r="0" b="0"/>
          <a:pathLst>
            <a:path>
              <a:moveTo>
                <a:pt x="0" y="0"/>
              </a:moveTo>
              <a:lnTo>
                <a:pt x="488472"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619374"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606896"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35882" y="549021"/>
          <a:ext cx="1256071" cy="149733"/>
        </a:xfrm>
        <a:prstGeom prst="homePlate">
          <a:avLst>
            <a:gd name="adj" fmla="val 40000"/>
          </a:avLst>
        </a:prstGeom>
        <a:solidFill>
          <a:schemeClr val="accent5">
            <a:lumMod val="75000"/>
          </a:schemeClr>
        </a:solidFill>
        <a:ln w="22225" cap="rnd" cmpd="sng" algn="ctr">
          <a:solidFill>
            <a:schemeClr val="accent5">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765829" y="549021"/>
        <a:ext cx="1226124" cy="149733"/>
      </dsp:txXfrm>
    </dsp:sp>
    <dsp:sp modelId="{C3DB419D-F96C-4963-B206-13676A2943F3}">
      <dsp:nvSpPr>
        <dsp:cNvPr id="0" name=""/>
        <dsp:cNvSpPr/>
      </dsp:nvSpPr>
      <dsp:spPr>
        <a:xfrm>
          <a:off x="3491646" y="0"/>
          <a:ext cx="1744544"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363918"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51441"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46794" y="549021"/>
          <a:ext cx="1256071" cy="149733"/>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46794" y="549021"/>
        <a:ext cx="1226124" cy="149733"/>
      </dsp:txXfrm>
    </dsp:sp>
    <dsp:sp modelId="{6618B835-ADB2-48AA-B08B-7E51A8BB71CC}">
      <dsp:nvSpPr>
        <dsp:cNvPr id="0" name=""/>
        <dsp:cNvSpPr/>
      </dsp:nvSpPr>
      <dsp:spPr>
        <a:xfrm>
          <a:off x="2557" y="0"/>
          <a:ext cx="1744544" cy="399288"/>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a:off x="1502866" y="623888"/>
          <a:ext cx="488472" cy="0"/>
        </a:xfrm>
        <a:custGeom>
          <a:avLst/>
          <a:gdLst/>
          <a:ahLst/>
          <a:cxnLst/>
          <a:rect l="0" t="0" r="0" b="0"/>
          <a:pathLst>
            <a:path>
              <a:moveTo>
                <a:pt x="0" y="0"/>
              </a:moveTo>
              <a:lnTo>
                <a:pt x="488472"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874830"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62352" y="399288"/>
          <a:ext cx="24955" cy="2495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1991338" y="549021"/>
          <a:ext cx="1256071" cy="149733"/>
        </a:xfrm>
        <a:prstGeom prst="hexagon">
          <a:avLst>
            <a:gd name="adj" fmla="val 40000"/>
            <a:gd name="vf" fmla="val 115470"/>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115975" y="563879"/>
        <a:ext cx="1006797" cy="120017"/>
      </dsp:txXfrm>
    </dsp:sp>
    <dsp:sp modelId="{821E9535-3955-41B1-B9EF-F7FB631B126B}">
      <dsp:nvSpPr>
        <dsp:cNvPr id="0" name=""/>
        <dsp:cNvSpPr/>
      </dsp:nvSpPr>
      <dsp:spPr>
        <a:xfrm>
          <a:off x="1747102" y="848487"/>
          <a:ext cx="1744544"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247410" y="623888"/>
          <a:ext cx="488472" cy="0"/>
        </a:xfrm>
        <a:custGeom>
          <a:avLst/>
          <a:gdLst/>
          <a:ahLst/>
          <a:cxnLst/>
          <a:rect l="0" t="0" r="0" b="0"/>
          <a:pathLst>
            <a:path>
              <a:moveTo>
                <a:pt x="0" y="0"/>
              </a:moveTo>
              <a:lnTo>
                <a:pt x="488472"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619374"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606896"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35882" y="549021"/>
          <a:ext cx="1256071" cy="149733"/>
        </a:xfrm>
        <a:prstGeom prst="homePlate">
          <a:avLst>
            <a:gd name="adj" fmla="val 40000"/>
          </a:avLst>
        </a:prstGeom>
        <a:solidFill>
          <a:schemeClr val="accent5">
            <a:lumMod val="75000"/>
          </a:schemeClr>
        </a:solidFill>
        <a:ln w="22225" cap="rnd" cmpd="sng" algn="ctr">
          <a:solidFill>
            <a:schemeClr val="accent5">
              <a:lumMod val="7500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765829" y="549021"/>
        <a:ext cx="1226124" cy="149733"/>
      </dsp:txXfrm>
    </dsp:sp>
    <dsp:sp modelId="{C3DB419D-F96C-4963-B206-13676A2943F3}">
      <dsp:nvSpPr>
        <dsp:cNvPr id="0" name=""/>
        <dsp:cNvSpPr/>
      </dsp:nvSpPr>
      <dsp:spPr>
        <a:xfrm>
          <a:off x="3491646" y="0"/>
          <a:ext cx="1744544"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363918"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51441"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3999" y="450182"/>
          <a:ext cx="1361701" cy="36195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3999" y="450182"/>
        <a:ext cx="1289311" cy="361951"/>
      </dsp:txXfrm>
    </dsp:sp>
    <dsp:sp modelId="{6618B835-ADB2-48AA-B08B-7E51A8BB71CC}">
      <dsp:nvSpPr>
        <dsp:cNvPr id="0" name=""/>
        <dsp:cNvSpPr/>
      </dsp:nvSpPr>
      <dsp:spPr>
        <a:xfrm>
          <a:off x="-40775" y="-275687"/>
          <a:ext cx="1891251" cy="965203"/>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53959">
          <a:off x="1585676" y="627522"/>
          <a:ext cx="542836" cy="0"/>
        </a:xfrm>
        <a:custGeom>
          <a:avLst/>
          <a:gdLst/>
          <a:ahLst/>
          <a:cxnLst/>
          <a:rect l="0" t="0" r="0" b="0"/>
          <a:pathLst>
            <a:path>
              <a:moveTo>
                <a:pt x="0" y="0"/>
              </a:moveTo>
              <a:lnTo>
                <a:pt x="542836"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904849" y="343089"/>
          <a:ext cx="0" cy="301626"/>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90722" y="388873"/>
          <a:ext cx="28255" cy="603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2128488" y="549021"/>
          <a:ext cx="1202661"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248674" y="563984"/>
        <a:ext cx="962289" cy="119807"/>
      </dsp:txXfrm>
    </dsp:sp>
    <dsp:sp modelId="{821E9535-3955-41B1-B9EF-F7FB631B126B}">
      <dsp:nvSpPr>
        <dsp:cNvPr id="0" name=""/>
        <dsp:cNvSpPr/>
      </dsp:nvSpPr>
      <dsp:spPr>
        <a:xfrm>
          <a:off x="1894637" y="848487"/>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331149" y="623888"/>
          <a:ext cx="467701" cy="0"/>
        </a:xfrm>
        <a:custGeom>
          <a:avLst/>
          <a:gdLst/>
          <a:ahLst/>
          <a:cxnLst/>
          <a:rect l="0" t="0" r="0" b="0"/>
          <a:pathLst>
            <a:path>
              <a:moveTo>
                <a:pt x="0" y="0"/>
              </a:moveTo>
              <a:lnTo>
                <a:pt x="467701"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729818"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717341"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98851" y="549021"/>
          <a:ext cx="1202661" cy="149733"/>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828798" y="549021"/>
        <a:ext cx="1172714" cy="149733"/>
      </dsp:txXfrm>
    </dsp:sp>
    <dsp:sp modelId="{C3DB419D-F96C-4963-B206-13676A2943F3}">
      <dsp:nvSpPr>
        <dsp:cNvPr id="0" name=""/>
        <dsp:cNvSpPr/>
      </dsp:nvSpPr>
      <dsp:spPr>
        <a:xfrm>
          <a:off x="3565000" y="0"/>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00181"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87703"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3999" y="450182"/>
          <a:ext cx="1361701" cy="36195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3999" y="450182"/>
        <a:ext cx="1289311" cy="361951"/>
      </dsp:txXfrm>
    </dsp:sp>
    <dsp:sp modelId="{6618B835-ADB2-48AA-B08B-7E51A8BB71CC}">
      <dsp:nvSpPr>
        <dsp:cNvPr id="0" name=""/>
        <dsp:cNvSpPr/>
      </dsp:nvSpPr>
      <dsp:spPr>
        <a:xfrm>
          <a:off x="-40775" y="-275687"/>
          <a:ext cx="1891251" cy="965203"/>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53959">
          <a:off x="1585676" y="627522"/>
          <a:ext cx="542836" cy="0"/>
        </a:xfrm>
        <a:custGeom>
          <a:avLst/>
          <a:gdLst/>
          <a:ahLst/>
          <a:cxnLst/>
          <a:rect l="0" t="0" r="0" b="0"/>
          <a:pathLst>
            <a:path>
              <a:moveTo>
                <a:pt x="0" y="0"/>
              </a:moveTo>
              <a:lnTo>
                <a:pt x="542836"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904849" y="343089"/>
          <a:ext cx="0" cy="301626"/>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90722" y="388873"/>
          <a:ext cx="28255" cy="603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2128488" y="549021"/>
          <a:ext cx="1202661"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248674" y="563984"/>
        <a:ext cx="962289" cy="119807"/>
      </dsp:txXfrm>
    </dsp:sp>
    <dsp:sp modelId="{821E9535-3955-41B1-B9EF-F7FB631B126B}">
      <dsp:nvSpPr>
        <dsp:cNvPr id="0" name=""/>
        <dsp:cNvSpPr/>
      </dsp:nvSpPr>
      <dsp:spPr>
        <a:xfrm>
          <a:off x="1894637" y="848487"/>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331149" y="623888"/>
          <a:ext cx="467701" cy="0"/>
        </a:xfrm>
        <a:custGeom>
          <a:avLst/>
          <a:gdLst/>
          <a:ahLst/>
          <a:cxnLst/>
          <a:rect l="0" t="0" r="0" b="0"/>
          <a:pathLst>
            <a:path>
              <a:moveTo>
                <a:pt x="0" y="0"/>
              </a:moveTo>
              <a:lnTo>
                <a:pt x="467701"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729818"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717341"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98851" y="549021"/>
          <a:ext cx="1202661" cy="149733"/>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828798" y="549021"/>
        <a:ext cx="1172714" cy="149733"/>
      </dsp:txXfrm>
    </dsp:sp>
    <dsp:sp modelId="{C3DB419D-F96C-4963-B206-13676A2943F3}">
      <dsp:nvSpPr>
        <dsp:cNvPr id="0" name=""/>
        <dsp:cNvSpPr/>
      </dsp:nvSpPr>
      <dsp:spPr>
        <a:xfrm>
          <a:off x="3565000" y="0"/>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00181"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87703"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3999" y="450182"/>
          <a:ext cx="1361701" cy="36195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3999" y="450182"/>
        <a:ext cx="1289311" cy="361951"/>
      </dsp:txXfrm>
    </dsp:sp>
    <dsp:sp modelId="{6618B835-ADB2-48AA-B08B-7E51A8BB71CC}">
      <dsp:nvSpPr>
        <dsp:cNvPr id="0" name=""/>
        <dsp:cNvSpPr/>
      </dsp:nvSpPr>
      <dsp:spPr>
        <a:xfrm>
          <a:off x="-40775" y="-275687"/>
          <a:ext cx="1891251" cy="965203"/>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53959">
          <a:off x="1585676" y="627522"/>
          <a:ext cx="542836" cy="0"/>
        </a:xfrm>
        <a:custGeom>
          <a:avLst/>
          <a:gdLst/>
          <a:ahLst/>
          <a:cxnLst/>
          <a:rect l="0" t="0" r="0" b="0"/>
          <a:pathLst>
            <a:path>
              <a:moveTo>
                <a:pt x="0" y="0"/>
              </a:moveTo>
              <a:lnTo>
                <a:pt x="542836"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904849" y="343089"/>
          <a:ext cx="0" cy="301626"/>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90722" y="388873"/>
          <a:ext cx="28255" cy="603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2128488" y="549021"/>
          <a:ext cx="1202661"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248674" y="563984"/>
        <a:ext cx="962289" cy="119807"/>
      </dsp:txXfrm>
    </dsp:sp>
    <dsp:sp modelId="{821E9535-3955-41B1-B9EF-F7FB631B126B}">
      <dsp:nvSpPr>
        <dsp:cNvPr id="0" name=""/>
        <dsp:cNvSpPr/>
      </dsp:nvSpPr>
      <dsp:spPr>
        <a:xfrm>
          <a:off x="1894637" y="848487"/>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331149" y="623888"/>
          <a:ext cx="467701" cy="0"/>
        </a:xfrm>
        <a:custGeom>
          <a:avLst/>
          <a:gdLst/>
          <a:ahLst/>
          <a:cxnLst/>
          <a:rect l="0" t="0" r="0" b="0"/>
          <a:pathLst>
            <a:path>
              <a:moveTo>
                <a:pt x="0" y="0"/>
              </a:moveTo>
              <a:lnTo>
                <a:pt x="467701"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729818"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717341"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98851" y="549021"/>
          <a:ext cx="1202661" cy="149733"/>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828798" y="549021"/>
        <a:ext cx="1172714" cy="149733"/>
      </dsp:txXfrm>
    </dsp:sp>
    <dsp:sp modelId="{C3DB419D-F96C-4963-B206-13676A2943F3}">
      <dsp:nvSpPr>
        <dsp:cNvPr id="0" name=""/>
        <dsp:cNvSpPr/>
      </dsp:nvSpPr>
      <dsp:spPr>
        <a:xfrm>
          <a:off x="3565000" y="0"/>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00181"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87703"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3999" y="450182"/>
          <a:ext cx="1361701" cy="36195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3999" y="450182"/>
        <a:ext cx="1289311" cy="361951"/>
      </dsp:txXfrm>
    </dsp:sp>
    <dsp:sp modelId="{6618B835-ADB2-48AA-B08B-7E51A8BB71CC}">
      <dsp:nvSpPr>
        <dsp:cNvPr id="0" name=""/>
        <dsp:cNvSpPr/>
      </dsp:nvSpPr>
      <dsp:spPr>
        <a:xfrm>
          <a:off x="-40775" y="-275687"/>
          <a:ext cx="1891251" cy="965203"/>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53959">
          <a:off x="1585676" y="627522"/>
          <a:ext cx="542836" cy="0"/>
        </a:xfrm>
        <a:custGeom>
          <a:avLst/>
          <a:gdLst/>
          <a:ahLst/>
          <a:cxnLst/>
          <a:rect l="0" t="0" r="0" b="0"/>
          <a:pathLst>
            <a:path>
              <a:moveTo>
                <a:pt x="0" y="0"/>
              </a:moveTo>
              <a:lnTo>
                <a:pt x="542836"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904849" y="343089"/>
          <a:ext cx="0" cy="301626"/>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90722" y="388873"/>
          <a:ext cx="28255" cy="603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2128488" y="549021"/>
          <a:ext cx="1202661"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248674" y="563984"/>
        <a:ext cx="962289" cy="119807"/>
      </dsp:txXfrm>
    </dsp:sp>
    <dsp:sp modelId="{821E9535-3955-41B1-B9EF-F7FB631B126B}">
      <dsp:nvSpPr>
        <dsp:cNvPr id="0" name=""/>
        <dsp:cNvSpPr/>
      </dsp:nvSpPr>
      <dsp:spPr>
        <a:xfrm>
          <a:off x="1894637" y="848487"/>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331149" y="623888"/>
          <a:ext cx="467701" cy="0"/>
        </a:xfrm>
        <a:custGeom>
          <a:avLst/>
          <a:gdLst/>
          <a:ahLst/>
          <a:cxnLst/>
          <a:rect l="0" t="0" r="0" b="0"/>
          <a:pathLst>
            <a:path>
              <a:moveTo>
                <a:pt x="0" y="0"/>
              </a:moveTo>
              <a:lnTo>
                <a:pt x="467701"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729818"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717341"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98851" y="549021"/>
          <a:ext cx="1202661" cy="149733"/>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828798" y="549021"/>
        <a:ext cx="1172714" cy="149733"/>
      </dsp:txXfrm>
    </dsp:sp>
    <dsp:sp modelId="{C3DB419D-F96C-4963-B206-13676A2943F3}">
      <dsp:nvSpPr>
        <dsp:cNvPr id="0" name=""/>
        <dsp:cNvSpPr/>
      </dsp:nvSpPr>
      <dsp:spPr>
        <a:xfrm>
          <a:off x="3565000" y="0"/>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00181"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87703"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3999" y="450182"/>
          <a:ext cx="1361701" cy="36195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3999" y="450182"/>
        <a:ext cx="1289311" cy="361951"/>
      </dsp:txXfrm>
    </dsp:sp>
    <dsp:sp modelId="{6618B835-ADB2-48AA-B08B-7E51A8BB71CC}">
      <dsp:nvSpPr>
        <dsp:cNvPr id="0" name=""/>
        <dsp:cNvSpPr/>
      </dsp:nvSpPr>
      <dsp:spPr>
        <a:xfrm>
          <a:off x="-40775" y="-275687"/>
          <a:ext cx="1891251" cy="965203"/>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53959">
          <a:off x="1585676" y="627522"/>
          <a:ext cx="542836" cy="0"/>
        </a:xfrm>
        <a:custGeom>
          <a:avLst/>
          <a:gdLst/>
          <a:ahLst/>
          <a:cxnLst/>
          <a:rect l="0" t="0" r="0" b="0"/>
          <a:pathLst>
            <a:path>
              <a:moveTo>
                <a:pt x="0" y="0"/>
              </a:moveTo>
              <a:lnTo>
                <a:pt x="542836"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904849" y="343089"/>
          <a:ext cx="0" cy="301626"/>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90722" y="388873"/>
          <a:ext cx="28255" cy="603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2128488" y="549021"/>
          <a:ext cx="1202661"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248674" y="563984"/>
        <a:ext cx="962289" cy="119807"/>
      </dsp:txXfrm>
    </dsp:sp>
    <dsp:sp modelId="{821E9535-3955-41B1-B9EF-F7FB631B126B}">
      <dsp:nvSpPr>
        <dsp:cNvPr id="0" name=""/>
        <dsp:cNvSpPr/>
      </dsp:nvSpPr>
      <dsp:spPr>
        <a:xfrm>
          <a:off x="1894637" y="848487"/>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331149" y="623888"/>
          <a:ext cx="467701" cy="0"/>
        </a:xfrm>
        <a:custGeom>
          <a:avLst/>
          <a:gdLst/>
          <a:ahLst/>
          <a:cxnLst/>
          <a:rect l="0" t="0" r="0" b="0"/>
          <a:pathLst>
            <a:path>
              <a:moveTo>
                <a:pt x="0" y="0"/>
              </a:moveTo>
              <a:lnTo>
                <a:pt x="467701"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729818"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717341"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98851" y="549021"/>
          <a:ext cx="1202661" cy="149733"/>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828798" y="549021"/>
        <a:ext cx="1172714" cy="149733"/>
      </dsp:txXfrm>
    </dsp:sp>
    <dsp:sp modelId="{C3DB419D-F96C-4963-B206-13676A2943F3}">
      <dsp:nvSpPr>
        <dsp:cNvPr id="0" name=""/>
        <dsp:cNvSpPr/>
      </dsp:nvSpPr>
      <dsp:spPr>
        <a:xfrm>
          <a:off x="3565000" y="0"/>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00181"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87703"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3999" y="450182"/>
          <a:ext cx="1361701" cy="36195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3999" y="450182"/>
        <a:ext cx="1289311" cy="361951"/>
      </dsp:txXfrm>
    </dsp:sp>
    <dsp:sp modelId="{6618B835-ADB2-48AA-B08B-7E51A8BB71CC}">
      <dsp:nvSpPr>
        <dsp:cNvPr id="0" name=""/>
        <dsp:cNvSpPr/>
      </dsp:nvSpPr>
      <dsp:spPr>
        <a:xfrm>
          <a:off x="-40775" y="-275687"/>
          <a:ext cx="1891251" cy="965203"/>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53959">
          <a:off x="1585676" y="627522"/>
          <a:ext cx="542836" cy="0"/>
        </a:xfrm>
        <a:custGeom>
          <a:avLst/>
          <a:gdLst/>
          <a:ahLst/>
          <a:cxnLst/>
          <a:rect l="0" t="0" r="0" b="0"/>
          <a:pathLst>
            <a:path>
              <a:moveTo>
                <a:pt x="0" y="0"/>
              </a:moveTo>
              <a:lnTo>
                <a:pt x="542836"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904849" y="343089"/>
          <a:ext cx="0" cy="301626"/>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90722" y="388873"/>
          <a:ext cx="28255" cy="603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2128488" y="549021"/>
          <a:ext cx="1202661"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248674" y="563984"/>
        <a:ext cx="962289" cy="119807"/>
      </dsp:txXfrm>
    </dsp:sp>
    <dsp:sp modelId="{821E9535-3955-41B1-B9EF-F7FB631B126B}">
      <dsp:nvSpPr>
        <dsp:cNvPr id="0" name=""/>
        <dsp:cNvSpPr/>
      </dsp:nvSpPr>
      <dsp:spPr>
        <a:xfrm>
          <a:off x="1894637" y="848487"/>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331149" y="623888"/>
          <a:ext cx="467701" cy="0"/>
        </a:xfrm>
        <a:custGeom>
          <a:avLst/>
          <a:gdLst/>
          <a:ahLst/>
          <a:cxnLst/>
          <a:rect l="0" t="0" r="0" b="0"/>
          <a:pathLst>
            <a:path>
              <a:moveTo>
                <a:pt x="0" y="0"/>
              </a:moveTo>
              <a:lnTo>
                <a:pt x="467701"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729818"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717341"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98851" y="549021"/>
          <a:ext cx="1202661" cy="149733"/>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828798" y="549021"/>
        <a:ext cx="1172714" cy="149733"/>
      </dsp:txXfrm>
    </dsp:sp>
    <dsp:sp modelId="{C3DB419D-F96C-4963-B206-13676A2943F3}">
      <dsp:nvSpPr>
        <dsp:cNvPr id="0" name=""/>
        <dsp:cNvSpPr/>
      </dsp:nvSpPr>
      <dsp:spPr>
        <a:xfrm>
          <a:off x="3565000" y="0"/>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00181"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87703"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9845A8-DD1B-4674-975B-BC1FB1EFBB4A}">
      <dsp:nvSpPr>
        <dsp:cNvPr id="0" name=""/>
        <dsp:cNvSpPr/>
      </dsp:nvSpPr>
      <dsp:spPr>
        <a:xfrm>
          <a:off x="223999" y="450182"/>
          <a:ext cx="1361701" cy="361951"/>
        </a:xfrm>
        <a:prstGeom prst="homePlate">
          <a:avLst>
            <a:gd name="adj" fmla="val 40000"/>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Law</a:t>
          </a:r>
        </a:p>
      </dsp:txBody>
      <dsp:txXfrm>
        <a:off x="223999" y="450182"/>
        <a:ext cx="1289311" cy="361951"/>
      </dsp:txXfrm>
    </dsp:sp>
    <dsp:sp modelId="{6618B835-ADB2-48AA-B08B-7E51A8BB71CC}">
      <dsp:nvSpPr>
        <dsp:cNvPr id="0" name=""/>
        <dsp:cNvSpPr/>
      </dsp:nvSpPr>
      <dsp:spPr>
        <a:xfrm>
          <a:off x="-40775" y="-275687"/>
          <a:ext cx="1891251" cy="965203"/>
        </a:xfrm>
        <a:prstGeom prst="rect">
          <a:avLst/>
        </a:prstGeom>
        <a:noFill/>
        <a:ln>
          <a:noFill/>
        </a:ln>
        <a:effectLst/>
      </dsp:spPr>
      <dsp:style>
        <a:lnRef idx="0">
          <a:scrgbClr r="0" g="0" b="0"/>
        </a:lnRef>
        <a:fillRef idx="0">
          <a:scrgbClr r="0" g="0" b="0"/>
        </a:fillRef>
        <a:effectRef idx="0">
          <a:scrgbClr r="0" g="0" b="0"/>
        </a:effectRef>
        <a:fontRef idx="minor"/>
      </dsp:style>
    </dsp:sp>
    <dsp:sp modelId="{CB559D62-E50E-4D10-B1D5-B78374B1FD4A}">
      <dsp:nvSpPr>
        <dsp:cNvPr id="0" name=""/>
        <dsp:cNvSpPr/>
      </dsp:nvSpPr>
      <dsp:spPr>
        <a:xfrm rot="21553959">
          <a:off x="1585676" y="627522"/>
          <a:ext cx="542836" cy="0"/>
        </a:xfrm>
        <a:custGeom>
          <a:avLst/>
          <a:gdLst/>
          <a:ahLst/>
          <a:cxnLst/>
          <a:rect l="0" t="0" r="0" b="0"/>
          <a:pathLst>
            <a:path>
              <a:moveTo>
                <a:pt x="0" y="0"/>
              </a:moveTo>
              <a:lnTo>
                <a:pt x="542836"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6911DFBC-21CD-48DF-ABBF-FD9BC9C03CD5}">
      <dsp:nvSpPr>
        <dsp:cNvPr id="0" name=""/>
        <dsp:cNvSpPr/>
      </dsp:nvSpPr>
      <dsp:spPr>
        <a:xfrm>
          <a:off x="904849" y="343089"/>
          <a:ext cx="0" cy="301626"/>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B6C9202C-A529-43CD-BF1A-EE0FA757CEC8}">
      <dsp:nvSpPr>
        <dsp:cNvPr id="0" name=""/>
        <dsp:cNvSpPr/>
      </dsp:nvSpPr>
      <dsp:spPr>
        <a:xfrm>
          <a:off x="890722" y="388873"/>
          <a:ext cx="28255" cy="60325"/>
        </a:xfrm>
        <a:prstGeom prst="rect">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DE11A06-3DEF-486B-9673-4DC5E2D80D9C}">
      <dsp:nvSpPr>
        <dsp:cNvPr id="0" name=""/>
        <dsp:cNvSpPr/>
      </dsp:nvSpPr>
      <dsp:spPr>
        <a:xfrm>
          <a:off x="2128488" y="549021"/>
          <a:ext cx="1202661" cy="149733"/>
        </a:xfrm>
        <a:prstGeom prst="hexagon">
          <a:avLst>
            <a:gd name="adj" fmla="val 40000"/>
            <a:gd name="vf" fmla="val 115470"/>
          </a:avLst>
        </a:prstGeom>
        <a:solidFill>
          <a:schemeClr val="accent4"/>
        </a:solidFill>
        <a:ln w="22225" cap="rnd" cmpd="sng" algn="ctr">
          <a:solidFill>
            <a:schemeClr val="accent4"/>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Medicine</a:t>
          </a:r>
        </a:p>
      </dsp:txBody>
      <dsp:txXfrm>
        <a:off x="2248674" y="563984"/>
        <a:ext cx="962289" cy="119807"/>
      </dsp:txXfrm>
    </dsp:sp>
    <dsp:sp modelId="{821E9535-3955-41B1-B9EF-F7FB631B126B}">
      <dsp:nvSpPr>
        <dsp:cNvPr id="0" name=""/>
        <dsp:cNvSpPr/>
      </dsp:nvSpPr>
      <dsp:spPr>
        <a:xfrm>
          <a:off x="1894637" y="848487"/>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FF4C2F7C-ACD8-4135-B3F3-12B78B3A2A45}">
      <dsp:nvSpPr>
        <dsp:cNvPr id="0" name=""/>
        <dsp:cNvSpPr/>
      </dsp:nvSpPr>
      <dsp:spPr>
        <a:xfrm>
          <a:off x="3331149" y="623888"/>
          <a:ext cx="467701" cy="0"/>
        </a:xfrm>
        <a:custGeom>
          <a:avLst/>
          <a:gdLst/>
          <a:ahLst/>
          <a:cxnLst/>
          <a:rect l="0" t="0" r="0" b="0"/>
          <a:pathLst>
            <a:path>
              <a:moveTo>
                <a:pt x="0" y="0"/>
              </a:moveTo>
              <a:lnTo>
                <a:pt x="467701" y="0"/>
              </a:lnTo>
            </a:path>
          </a:pathLst>
        </a:custGeom>
        <a:noFill/>
        <a:ln w="22225" cap="rnd"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AF919D7F-7259-4E05-B342-1D05B9BCC6E9}">
      <dsp:nvSpPr>
        <dsp:cNvPr id="0" name=""/>
        <dsp:cNvSpPr/>
      </dsp:nvSpPr>
      <dsp:spPr>
        <a:xfrm>
          <a:off x="2729818" y="698754"/>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7B022A5A-7BB5-4492-9E5F-DDE9380DBAFC}">
      <dsp:nvSpPr>
        <dsp:cNvPr id="0" name=""/>
        <dsp:cNvSpPr/>
      </dsp:nvSpPr>
      <dsp:spPr>
        <a:xfrm>
          <a:off x="2717341" y="823532"/>
          <a:ext cx="24955" cy="24955"/>
        </a:xfrm>
        <a:prstGeom prst="rect">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D9221B5-6AB1-4227-A723-EA59CE02D603}">
      <dsp:nvSpPr>
        <dsp:cNvPr id="0" name=""/>
        <dsp:cNvSpPr/>
      </dsp:nvSpPr>
      <dsp:spPr>
        <a:xfrm rot="10800000">
          <a:off x="3798851" y="549021"/>
          <a:ext cx="1202661" cy="149733"/>
        </a:xfrm>
        <a:prstGeom prst="homePlate">
          <a:avLst>
            <a:gd name="adj" fmla="val 40000"/>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444500">
            <a:lnSpc>
              <a:spcPct val="90000"/>
            </a:lnSpc>
            <a:spcBef>
              <a:spcPct val="0"/>
            </a:spcBef>
            <a:spcAft>
              <a:spcPct val="35000"/>
            </a:spcAft>
            <a:buNone/>
          </a:pPr>
          <a:r>
            <a:rPr lang="en-US" sz="1000" kern="1200" dirty="0"/>
            <a:t>Society</a:t>
          </a:r>
        </a:p>
      </dsp:txBody>
      <dsp:txXfrm rot="10800000">
        <a:off x="3828798" y="549021"/>
        <a:ext cx="1172714" cy="149733"/>
      </dsp:txXfrm>
    </dsp:sp>
    <dsp:sp modelId="{C3DB419D-F96C-4963-B206-13676A2943F3}">
      <dsp:nvSpPr>
        <dsp:cNvPr id="0" name=""/>
        <dsp:cNvSpPr/>
      </dsp:nvSpPr>
      <dsp:spPr>
        <a:xfrm>
          <a:off x="3565000" y="0"/>
          <a:ext cx="1670362" cy="399288"/>
        </a:xfrm>
        <a:prstGeom prst="rect">
          <a:avLst/>
        </a:prstGeom>
        <a:noFill/>
        <a:ln>
          <a:noFill/>
        </a:ln>
        <a:effectLst/>
      </dsp:spPr>
      <dsp:style>
        <a:lnRef idx="0">
          <a:scrgbClr r="0" g="0" b="0"/>
        </a:lnRef>
        <a:fillRef idx="0">
          <a:scrgbClr r="0" g="0" b="0"/>
        </a:fillRef>
        <a:effectRef idx="0">
          <a:scrgbClr r="0" g="0" b="0"/>
        </a:effectRef>
        <a:fontRef idx="minor"/>
      </dsp:style>
    </dsp:sp>
    <dsp:sp modelId="{8A9E5CF4-2F25-4BBC-A950-02A60473523B}">
      <dsp:nvSpPr>
        <dsp:cNvPr id="0" name=""/>
        <dsp:cNvSpPr/>
      </dsp:nvSpPr>
      <dsp:spPr>
        <a:xfrm>
          <a:off x="4400181" y="424243"/>
          <a:ext cx="0" cy="124777"/>
        </a:xfrm>
        <a:prstGeom prst="line">
          <a:avLst/>
        </a:prstGeom>
        <a:noFill/>
        <a:ln w="12700" cap="rnd" cmpd="sng" algn="ctr">
          <a:noFill/>
          <a:prstDash val="dash"/>
        </a:ln>
        <a:effectLst/>
      </dsp:spPr>
      <dsp:style>
        <a:lnRef idx="1">
          <a:scrgbClr r="0" g="0" b="0"/>
        </a:lnRef>
        <a:fillRef idx="0">
          <a:scrgbClr r="0" g="0" b="0"/>
        </a:fillRef>
        <a:effectRef idx="0">
          <a:scrgbClr r="0" g="0" b="0"/>
        </a:effectRef>
        <a:fontRef idx="minor"/>
      </dsp:style>
    </dsp:sp>
    <dsp:sp modelId="{FD12AB77-7E70-4914-B0FA-732E44234A07}">
      <dsp:nvSpPr>
        <dsp:cNvPr id="0" name=""/>
        <dsp:cNvSpPr/>
      </dsp:nvSpPr>
      <dsp:spPr>
        <a:xfrm>
          <a:off x="4387703" y="399288"/>
          <a:ext cx="24955" cy="24955"/>
        </a:xfrm>
        <a:prstGeom prst="rect">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16/7/layout/HexagonTimeline">
  <dgm:title val="Hexagon Timeline"/>
  <dgm:desc val="Use to show a list of events in chronological order. An invisible box contains the description while the date is shown in hexagons, except for the first and last node where the date is shown in a home shape. It can display large amount of text with medium length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20"/>
      <dgm:constr type="primFontSz" for="des" forName="Childtext1" val="20"/>
      <dgm:constr type="primFontSz" for="des" forName="Childtext1" refType="primFontSz" refFor="des" refForName="Parent1" op="lte"/>
      <dgm:constr type="w" for="ch" forName="composite" refType="w"/>
      <dgm:constr type="h" for="ch" forName="composite" refType="h"/>
      <dgm:constr type="w" for="ch" forName="spaceBetweenRectangles" refType="w" fact="0"/>
      <dgm:constr type="h" for="ch" forName="spaceBetweenRectangles" refType="h" fact="0"/>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SnakingLogic">
          <dgm:if name="Name7" axis="self" ptType="node" func="posOdd" op="equ" val="1">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t" for="ch" forName="Childtext1" refType="h" fact="0"/>
              <dgm:constr type="w" for="ch" forName="ConnectLine"/>
              <dgm:constr type="h" for="ch" forName="ConnectLine" refType="h" fact="0.1"/>
              <dgm:constr type="b" for="ch" forName="ConnectLine" refType="t" refFor="ch" refForName="Parent1"/>
              <dgm:constr type="ctrX" for="ch" forName="ConnectLine" refType="w" fact="0.5"/>
              <dgm:constr type="w" for="ch" forName="ConnectLineEnd" refType="h" fact="0.02"/>
              <dgm:constr type="h" for="ch" forName="ConnectLineEnd" refType="h" fact="0.02"/>
              <dgm:constr type="b" for="ch" forName="ConnectLineEnd" refType="t" refFor="ch" refForName="ConnectLine"/>
              <dgm:constr type="ctrX" for="ch" forName="ConnectLineEnd" refType="ctrX" refFor="ch" refForName="ConnectLine"/>
              <dgm:constr type="w" for="ch" forName="EmptyPane" refType="w"/>
              <dgm:constr type="b" for="ch" forName="EmptyPane" refType="h"/>
              <dgm:constr type="h" for="ch" forName="EmptyPane" refType="h" fact="0.44"/>
            </dgm:constrLst>
          </dgm:if>
          <dgm:else name="Name8">
            <dgm:constrLst>
              <dgm:constr type="w" for="ch" forName="Parent1" refType="w" fact="0.72"/>
              <dgm:constr type="ctrY" for="ch" forName="Parent1" refType="h" fact="0.5"/>
              <dgm:constr type="h" for="ch" forName="Parent1" refType="h" fact="0.12"/>
              <dgm:constr type="l" for="ch" forName="Parent1" refType="w" fact="0.14"/>
              <dgm:constr type="w" for="ch" forName="Childtext1" refType="w"/>
              <dgm:constr type="h" for="ch" forName="Childtext1" refType="h" fact="0.32"/>
              <dgm:constr type="b" for="ch" forName="Childtext1" refType="h"/>
              <dgm:constr type="w" for="ch" forName="ConnectLine"/>
              <dgm:constr type="h" for="ch" forName="ConnectLine" refType="h" fact="0.1"/>
              <dgm:constr type="t" for="ch" forName="ConnectLine" refType="b" refFor="ch" refForName="Parent1"/>
              <dgm:constr type="ctrX" for="ch" forName="ConnectLine" refType="w" fact="0.5"/>
              <dgm:constr type="w" for="ch" forName="ConnectLineEnd" refType="h" fact="0.02"/>
              <dgm:constr type="h" for="ch" forName="ConnectLineEnd" refType="h" fact="0.02"/>
              <dgm:constr type="t" for="ch" forName="ConnectLineEnd" refType="b" refFor="ch" refForName="ConnectLine"/>
              <dgm:constr type="ctrX" for="ch" forName="ConnectLineEnd" refType="ctrX" refFor="ch" refForName="ConnectLine"/>
              <dgm:constr type="w" for="ch" forName="EmptyPane" refType="w"/>
              <dgm:constr type="h" for="ch" forName="EmptyPane" refType="h" fact="0.44"/>
            </dgm:constrLst>
          </dgm:else>
        </dgm:choose>
        <dgm:layoutNode name="Parent1" styleLbl="alignNode1">
          <dgm:varLst>
            <dgm:chMax val="1"/>
            <dgm:chPref val="1"/>
            <dgm:bulletEnabled val="1"/>
          </dgm:varLst>
          <dgm:alg type="tx"/>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ect" r:blip="">
                    <dgm:adjLst/>
                  </dgm:shape>
                </dgm:if>
                <dgm:else name="ifMoreThanOneNode">
                  <dgm:choose name="Name18">
                    <dgm:if name="Name19" func="var" arg="dir" op="equ" val="norm">
                      <dgm:shape xmlns:r="http://schemas.openxmlformats.org/officeDocument/2006/relationships" type="homePlate" r:blip="">
                        <dgm:adjLst>
                          <dgm:adj idx="1" val="0.4"/>
                        </dgm:adjLst>
                      </dgm:shape>
                    </dgm:if>
                    <dgm:else name="Name20">
                      <dgm:shape xmlns:r="http://schemas.openxmlformats.org/officeDocument/2006/relationships" rot="180" type="homePlate" r:blip="">
                        <dgm:adjLst>
                          <dgm:adj idx="1" val="0.4"/>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180" type="homePlate" r:blip="">
                        <dgm:adjLst>
                          <dgm:adj idx="1" val="0.4"/>
                        </dgm:adjLst>
                      </dgm:shape>
                    </dgm:if>
                    <dgm:else name="Name26">
                      <dgm:shape xmlns:r="http://schemas.openxmlformats.org/officeDocument/2006/relationships" type="homePlate" r:blip="">
                        <dgm:adjLst>
                          <dgm:adj idx="1" val="0.4"/>
                        </dgm:adjLst>
                      </dgm:shape>
                    </dgm:else>
                  </dgm:choose>
                </dgm:if>
                <dgm:else name="Name27">
                  <dgm:shape xmlns:r="http://schemas.openxmlformats.org/officeDocument/2006/relationships" type="hexagon" r:blip="">
                    <dgm:adjLst>
                      <dgm:adj idx="1" val="0.4"/>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moveWith="Parent1">
          <dgm:varLst>
            <dgm:chMax val="0"/>
            <dgm:chPref val="0"/>
            <dgm:bulletEnabled/>
          </dgm:varLst>
          <dgm:choose name="casesForTxtDirLogic1">
            <dgm:if name="Name77" axis="self" ptType="node" func="posOdd" op="equ" val="1">
              <dgm:alg type="tx">
                <dgm:param type="txAnchorVert" val="b"/>
                <dgm:param type="txAnchorHorz" val="ctr"/>
                <dgm:param type="parTxRTLAlign" val="ctr"/>
                <dgm:param type="parTxLTRAlign" val="ctr"/>
              </dgm:alg>
            </dgm:if>
            <dgm:else name="Name88">
              <dgm:alg type="tx">
                <dgm:param type="txAnchorVert" val="t"/>
                <dgm:param type="txAnchorHorz" val="ctr"/>
                <dgm:param type="parTxRTLAlign" val="ctr"/>
                <dgm:param type="parTxLTRAlign" val="ctr"/>
              </dgm:alg>
            </dgm:else>
          </dgm:choose>
          <dgm:shape xmlns:r="http://schemas.openxmlformats.org/officeDocument/2006/relationships" type="rect" r:blip="">
            <dgm:adjLst/>
          </dgm:shape>
          <dgm:constrLst>
            <dgm:constr type="lMarg"/>
            <dgm:constr type="rMarg"/>
            <dgm:constr type="tMarg" refType="primFontSz" fact="0.7"/>
            <dgm:constr type="bMarg" refType="primFontSz" fact="0.7"/>
          </dgm:constrLst>
          <dgm:presOf axis="ch" ptType="node"/>
          <dgm:ruleLst>
            <dgm:rule type="primFontSz" val="11" fact="NaN" max="NaN"/>
          </dgm:ruleLst>
        </dgm:layoutNode>
        <dgm:layoutNode name="ConnectLine" styleLbl="sibTrans1D1" moveWith="Parent1">
          <dgm:alg type="sp"/>
          <dgm:shape xmlns:r="http://schemas.openxmlformats.org/officeDocument/2006/relationships" type="line" r:blip="">
            <dgm:adjLst/>
            <dgm:extLst>
              <a:ext uri="{B698B0E9-8C71-41B9-8309-B3DCBF30829C}">
                <dgm1612:spPr xmlns:dgm1612="http://schemas.microsoft.com/office/drawing/2016/12/diagram">
                  <a:ln w="12700">
                    <a:prstDash val="dash"/>
                  </a:ln>
                </dgm1612:spPr>
              </a:ext>
            </dgm:extLst>
          </dgm:shape>
          <dgm:presOf/>
          <dgm:constrLst/>
        </dgm:layoutNode>
        <dgm:layoutNode name="ConnectLineEnd" styleLbl="node1" moveWith="Parent1">
          <dgm:alg type="sp"/>
          <dgm:shape xmlns:r="http://schemas.openxmlformats.org/officeDocument/2006/relationships" type="rect" r:blip="">
            <dgm:adjLst/>
          </dgm:shape>
          <dgm:presOf/>
          <dgm:constrLst/>
        </dgm:layoutNode>
        <dgm:layoutNode name="EmptyPane" moveWith="Parent1">
          <dgm:alg type="sp"/>
          <dgm:shape xmlns:r="http://schemas.openxmlformats.org/officeDocument/2006/relationships" r:blip="">
            <dgm:adjLst/>
          </dgm:shape>
          <dgm:presOf/>
          <dgm:constrLst/>
        </dgm:layoutNode>
      </dgm:layoutNode>
      <dgm:forEach name="Name28" axis="followSib" ptType="sibTrans" cnt="1">
        <dgm:layoutNode name="spaceBetweenRectangles" styleLbl="fgAcc1">
          <dgm:alg type="conn">
            <dgm:param type="dim" val="1D"/>
            <dgm:param type="srcNode" val="Parent1"/>
            <dgm:param type="dstNode" val="Parent1"/>
            <dgm:param type="begPts" val="midR"/>
            <dgm:param type="endPts" val="midL"/>
            <dgm:param type="endSty" val="noArr"/>
          </dgm:alg>
          <dgm:shape xmlns:r="http://schemas.openxmlformats.org/officeDocument/2006/relationships" type="conn" r:blip="" zOrderOff="-2">
            <dgm:adjLst/>
          </dgm:shape>
          <dgm:presOf/>
          <dgm:constrLst>
            <dgm:constr type="connDi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DB1B9D-5FD8-46B1-A173-F00497598741}" type="datetimeFigureOut">
              <a:rPr lang="en-US" smtClean="0"/>
              <a:t>4/14/21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42BC-A7BD-4276-975D-6351998F7C85}" type="slidenum">
              <a:rPr lang="en-US" smtClean="0"/>
              <a:t>‹#›</a:t>
            </a:fld>
            <a:endParaRPr lang="en-US" dirty="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63442AB9-C8CA-420F-B42A-18C2D699071B}" type="datetime1">
              <a:rPr lang="en-US" smtClean="0"/>
              <a:t>4/14/21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DFFBC-BDEB-417F-BF84-663A45C20646}" type="datetime1">
              <a:rPr lang="en-US" smtClean="0"/>
              <a:t>4/14/21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D8071AC1-DFE2-4CEB-A839-7F430962ACC4}" type="datetime1">
              <a:rPr lang="en-US" smtClean="0"/>
              <a:t>4/14/21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2F9C0F-A549-4116-ADE7-EA08C05540C8}" type="datetime1">
              <a:rPr lang="en-US" smtClean="0"/>
              <a:t>4/14/21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7C9EEE4F-EA2D-4584-9DE7-EC300D9E7B04}" type="datetime1">
              <a:rPr lang="en-US" smtClean="0"/>
              <a:t>4/14/21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4EBE59C-38C6-435B-909F-6BC5D2F90092}" type="datetime1">
              <a:rPr lang="en-US" smtClean="0"/>
              <a:t>4/14/21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94B3F88-5DA5-47A3-A95A-FEF6AF43E84E}" type="datetime1">
              <a:rPr lang="en-US" smtClean="0"/>
              <a:t>4/14/21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A0BB3716-29F6-49DE-A213-3937CA580F20}" type="datetime1">
              <a:rPr lang="en-US" smtClean="0"/>
              <a:t>4/14/21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1B02A8-9935-43BE-936D-943169608636}" type="datetime1">
              <a:rPr lang="en-US" smtClean="0"/>
              <a:t>4/14/21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3518B405-B3F7-4586-BE59-DF6DE834F5F3}" type="datetime1">
              <a:rPr lang="en-US" smtClean="0"/>
              <a:t>4/14/21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9376EAD-3739-455C-929C-D58B69B73424}" type="datetime1">
              <a:rPr lang="en-US" smtClean="0"/>
              <a:t>4/14/21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EDBAC8D9-C124-4B74-9CB9-474FDD0AD4C5}" type="datetime1">
              <a:rPr lang="en-US" smtClean="0"/>
              <a:t>4/14/21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dirty="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0.xml"/><Relationship Id="rId7" Type="http://schemas.openxmlformats.org/officeDocument/2006/relationships/image" Target="../media/image12.jpeg"/><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3.xml"/><Relationship Id="rId7" Type="http://schemas.openxmlformats.org/officeDocument/2006/relationships/image" Target="../media/image12.jpeg"/><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7.xml"/><Relationship Id="rId7" Type="http://schemas.openxmlformats.org/officeDocument/2006/relationships/image" Target="../media/image12.jpeg"/><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20.xml"/><Relationship Id="rId7" Type="http://schemas.openxmlformats.org/officeDocument/2006/relationships/image" Target="../media/image12.jpeg"/><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21.xml"/><Relationship Id="rId7" Type="http://schemas.openxmlformats.org/officeDocument/2006/relationships/image" Target="../media/image12.jpeg"/><Relationship Id="rId2" Type="http://schemas.openxmlformats.org/officeDocument/2006/relationships/diagramData" Target="../diagrams/data21.xml"/><Relationship Id="rId1" Type="http://schemas.openxmlformats.org/officeDocument/2006/relationships/slideLayout" Target="../slideLayouts/slideLayout2.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8.png"/><Relationship Id="rId3" Type="http://schemas.openxmlformats.org/officeDocument/2006/relationships/diagramLayout" Target="../diagrams/layout3.xml"/><Relationship Id="rId7" Type="http://schemas.openxmlformats.org/officeDocument/2006/relationships/image" Target="../media/image2.png"/><Relationship Id="rId12" Type="http://schemas.openxmlformats.org/officeDocument/2006/relationships/image" Target="../media/image7.png"/><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11" Type="http://schemas.openxmlformats.org/officeDocument/2006/relationships/image" Target="../media/image6.png"/><Relationship Id="rId5" Type="http://schemas.openxmlformats.org/officeDocument/2006/relationships/diagramColors" Target="../diagrams/colors3.xml"/><Relationship Id="rId15" Type="http://schemas.openxmlformats.org/officeDocument/2006/relationships/image" Target="../media/image10.png"/><Relationship Id="rId10" Type="http://schemas.openxmlformats.org/officeDocument/2006/relationships/image" Target="../media/image5.png"/><Relationship Id="rId4" Type="http://schemas.openxmlformats.org/officeDocument/2006/relationships/diagramQuickStyle" Target="../diagrams/quickStyle3.xml"/><Relationship Id="rId9" Type="http://schemas.openxmlformats.org/officeDocument/2006/relationships/image" Target="../media/image4.png"/><Relationship Id="rId1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7" Type="http://schemas.openxmlformats.org/officeDocument/2006/relationships/image" Target="../media/image10.png"/><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8" Type="http://schemas.openxmlformats.org/officeDocument/2006/relationships/image" Target="../media/image12.jpeg"/><Relationship Id="rId3" Type="http://schemas.openxmlformats.org/officeDocument/2006/relationships/diagramLayout" Target="../diagrams/layout6.xml"/><Relationship Id="rId7" Type="http://schemas.openxmlformats.org/officeDocument/2006/relationships/image" Target="../media/image11.jpeg"/><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7" name="Picture 36" descr="A circuit board digital representations with numbers and lines">
            <a:extLst>
              <a:ext uri="{FF2B5EF4-FFF2-40B4-BE49-F238E27FC236}">
                <a16:creationId xmlns:a16="http://schemas.microsoft.com/office/drawing/2014/main" id="{1A3477DC-B338-4F74-BC24-AFDF096E5A7F}"/>
              </a:ext>
            </a:extLst>
          </p:cNvPr>
          <p:cNvPicPr>
            <a:picLocks noChangeAspect="1"/>
          </p:cNvPicPr>
          <p:nvPr/>
        </p:nvPicPr>
        <p:blipFill rotWithShape="1">
          <a:blip r:embed="rId2"/>
          <a:srcRect l="10509"/>
          <a:stretch/>
        </p:blipFill>
        <p:spPr>
          <a:xfrm>
            <a:off x="446534" y="723899"/>
            <a:ext cx="7498616" cy="5676901"/>
          </a:xfrm>
          <a:prstGeom prst="rect">
            <a:avLst/>
          </a:prstGeom>
        </p:spPr>
      </p:pic>
      <p:sp>
        <p:nvSpPr>
          <p:cNvPr id="56" name="Rectangle 55">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7D2DBA70-3C88-4960-B0D4-84FCD42B19DB}"/>
              </a:ext>
            </a:extLst>
          </p:cNvPr>
          <p:cNvSpPr>
            <a:spLocks noGrp="1"/>
          </p:cNvSpPr>
          <p:nvPr>
            <p:ph type="ctrTitle"/>
          </p:nvPr>
        </p:nvSpPr>
        <p:spPr>
          <a:xfrm>
            <a:off x="8296274" y="1419225"/>
            <a:ext cx="3305175" cy="2085869"/>
          </a:xfrm>
        </p:spPr>
        <p:txBody>
          <a:bodyPr>
            <a:normAutofit fontScale="90000"/>
          </a:bodyPr>
          <a:lstStyle/>
          <a:p>
            <a:r>
              <a:rPr lang="en-US" dirty="0">
                <a:solidFill>
                  <a:srgbClr val="FFFFFF"/>
                </a:solidFill>
              </a:rPr>
              <a:t>Bayes’ Theorem</a:t>
            </a:r>
            <a:br>
              <a:rPr lang="en-US" sz="3200" dirty="0">
                <a:solidFill>
                  <a:srgbClr val="FFFFFF"/>
                </a:solidFill>
              </a:rPr>
            </a:br>
            <a:r>
              <a:rPr lang="en-US" sz="2700" dirty="0">
                <a:solidFill>
                  <a:srgbClr val="FFFFFF"/>
                </a:solidFill>
              </a:rPr>
              <a:t>and the Prosecutor’s fallacy</a:t>
            </a:r>
          </a:p>
        </p:txBody>
      </p:sp>
      <p:sp>
        <p:nvSpPr>
          <p:cNvPr id="3" name="Subtitle 2">
            <a:extLst>
              <a:ext uri="{FF2B5EF4-FFF2-40B4-BE49-F238E27FC236}">
                <a16:creationId xmlns:a16="http://schemas.microsoft.com/office/drawing/2014/main" id="{1B3254AA-54D7-42C3-86C1-E80F6DF9CA03}"/>
              </a:ext>
            </a:extLst>
          </p:cNvPr>
          <p:cNvSpPr>
            <a:spLocks noGrp="1"/>
          </p:cNvSpPr>
          <p:nvPr>
            <p:ph type="subTitle" idx="1"/>
          </p:nvPr>
        </p:nvSpPr>
        <p:spPr>
          <a:xfrm>
            <a:off x="8296275" y="3889169"/>
            <a:ext cx="3081576" cy="1426771"/>
          </a:xfrm>
        </p:spPr>
        <p:txBody>
          <a:bodyPr>
            <a:normAutofit/>
          </a:bodyPr>
          <a:lstStyle/>
          <a:p>
            <a:r>
              <a:rPr lang="en-US" sz="2000" dirty="0">
                <a:solidFill>
                  <a:srgbClr val="EBEBEB"/>
                </a:solidFill>
              </a:rPr>
              <a:t>Michael Ippolito</a:t>
            </a:r>
          </a:p>
          <a:p>
            <a:r>
              <a:rPr lang="en-US" dirty="0">
                <a:solidFill>
                  <a:srgbClr val="EBEBEB"/>
                </a:solidFill>
              </a:rPr>
              <a:t>Data Science in Context</a:t>
            </a:r>
          </a:p>
          <a:p>
            <a:r>
              <a:rPr lang="en-US" dirty="0">
                <a:solidFill>
                  <a:srgbClr val="EBEBEB"/>
                </a:solidFill>
              </a:rPr>
              <a:t>Data607</a:t>
            </a:r>
          </a:p>
        </p:txBody>
      </p:sp>
      <p:grpSp>
        <p:nvGrpSpPr>
          <p:cNvPr id="58" name="Group 57">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59" name="Rectangle 58">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0" name="Rectangle 59">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61" name="Rectangle 60">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cxnSp>
        <p:nvCxnSpPr>
          <p:cNvPr id="4" name="Straight Arrow Connector 3">
            <a:extLst>
              <a:ext uri="{FF2B5EF4-FFF2-40B4-BE49-F238E27FC236}">
                <a16:creationId xmlns:a16="http://schemas.microsoft.com/office/drawing/2014/main" id="{0875A367-1A13-6741-909D-A9D473DD5C11}"/>
              </a:ext>
            </a:extLst>
          </p:cNvPr>
          <p:cNvCxnSpPr/>
          <p:nvPr/>
        </p:nvCxnSpPr>
        <p:spPr>
          <a:xfrm>
            <a:off x="5640779" y="2974769"/>
            <a:ext cx="914400" cy="914400"/>
          </a:xfrm>
          <a:prstGeom prst="straightConnector1">
            <a:avLst/>
          </a:prstGeom>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45C4EAC3-D5ED-8A40-A5C6-61C76078F88A}"/>
              </a:ext>
            </a:extLst>
          </p:cNvPr>
          <p:cNvCxnSpPr>
            <a:cxnSpLocks/>
          </p:cNvCxnSpPr>
          <p:nvPr/>
        </p:nvCxnSpPr>
        <p:spPr>
          <a:xfrm>
            <a:off x="8902903" y="3674858"/>
            <a:ext cx="1998460" cy="0"/>
          </a:xfrm>
          <a:prstGeom prst="straightConnector1">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8341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881687"/>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Rectangle 6">
            <a:extLst>
              <a:ext uri="{FF2B5EF4-FFF2-40B4-BE49-F238E27FC236}">
                <a16:creationId xmlns:a16="http://schemas.microsoft.com/office/drawing/2014/main" id="{CB343BD8-E776-2041-91D4-C7F8D8C66BA8}"/>
              </a:ext>
            </a:extLst>
          </p:cNvPr>
          <p:cNvSpPr/>
          <p:nvPr/>
        </p:nvSpPr>
        <p:spPr>
          <a:xfrm>
            <a:off x="1838492" y="4292634"/>
            <a:ext cx="8766008" cy="707886"/>
          </a:xfrm>
          <a:prstGeom prst="rect">
            <a:avLst/>
          </a:prstGeom>
          <a:solidFill>
            <a:schemeClr val="bg1"/>
          </a:solidFill>
        </p:spPr>
        <p:txBody>
          <a:bodyPr wrap="square">
            <a:spAutoFit/>
          </a:bodyPr>
          <a:lstStyle/>
          <a:p>
            <a:r>
              <a:rPr lang="en-US" sz="2000" dirty="0"/>
              <a:t>	p(innocent | DNA match) = </a:t>
            </a:r>
            <a:r>
              <a:rPr lang="en-US" sz="2000" u="sng" dirty="0"/>
              <a:t>p(innocent) * p(DNA match | innocent)</a:t>
            </a:r>
          </a:p>
          <a:p>
            <a:r>
              <a:rPr lang="en-US" sz="2000" dirty="0"/>
              <a:t>										p(DNA match)</a:t>
            </a:r>
          </a:p>
        </p:txBody>
      </p:sp>
      <p:graphicFrame>
        <p:nvGraphicFramePr>
          <p:cNvPr id="12" name="Table 11">
            <a:extLst>
              <a:ext uri="{FF2B5EF4-FFF2-40B4-BE49-F238E27FC236}">
                <a16:creationId xmlns:a16="http://schemas.microsoft.com/office/drawing/2014/main" id="{CBFDC406-8E93-5C47-AAB2-F41B00ACE334}"/>
              </a:ext>
            </a:extLst>
          </p:cNvPr>
          <p:cNvGraphicFramePr>
            <a:graphicFrameLocks noGrp="1"/>
          </p:cNvGraphicFramePr>
          <p:nvPr>
            <p:extLst>
              <p:ext uri="{D42A27DB-BD31-4B8C-83A1-F6EECF244321}">
                <p14:modId xmlns:p14="http://schemas.microsoft.com/office/powerpoint/2010/main" val="571673058"/>
              </p:ext>
            </p:extLst>
          </p:nvPr>
        </p:nvGraphicFramePr>
        <p:xfrm>
          <a:off x="2976561" y="1999005"/>
          <a:ext cx="5670550" cy="2120349"/>
        </p:xfrm>
        <a:graphic>
          <a:graphicData uri="http://schemas.openxmlformats.org/drawingml/2006/table">
            <a:tbl>
              <a:tblPr/>
              <a:tblGrid>
                <a:gridCol w="1352550">
                  <a:extLst>
                    <a:ext uri="{9D8B030D-6E8A-4147-A177-3AD203B41FA5}">
                      <a16:colId xmlns:a16="http://schemas.microsoft.com/office/drawing/2014/main" val="2558199059"/>
                    </a:ext>
                  </a:extLst>
                </a:gridCol>
                <a:gridCol w="1275557">
                  <a:extLst>
                    <a:ext uri="{9D8B030D-6E8A-4147-A177-3AD203B41FA5}">
                      <a16:colId xmlns:a16="http://schemas.microsoft.com/office/drawing/2014/main" val="2261278289"/>
                    </a:ext>
                  </a:extLst>
                </a:gridCol>
                <a:gridCol w="1454943">
                  <a:extLst>
                    <a:ext uri="{9D8B030D-6E8A-4147-A177-3AD203B41FA5}">
                      <a16:colId xmlns:a16="http://schemas.microsoft.com/office/drawing/2014/main" val="3226409117"/>
                    </a:ext>
                  </a:extLst>
                </a:gridCol>
                <a:gridCol w="1587500">
                  <a:extLst>
                    <a:ext uri="{9D8B030D-6E8A-4147-A177-3AD203B41FA5}">
                      <a16:colId xmlns:a16="http://schemas.microsoft.com/office/drawing/2014/main" val="552789733"/>
                    </a:ext>
                  </a:extLst>
                </a:gridCol>
              </a:tblGrid>
              <a:tr h="561072">
                <a:tc>
                  <a:txBody>
                    <a:bodyPr/>
                    <a:lstStyle/>
                    <a:p>
                      <a:pPr algn="ctr" fontAlgn="b"/>
                      <a:r>
                        <a:rPr lang="en-US" sz="2000" b="1"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a:solidFill>
                            <a:srgbClr val="FFFFFF"/>
                          </a:solidFill>
                          <a:effectLst/>
                          <a:latin typeface="Calibri" panose="020F0502020204030204" pitchFamily="34" charset="0"/>
                        </a:rPr>
                        <a:t>DNA matches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DNA does not match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a:solidFill>
                            <a:srgbClr val="FFFFFF"/>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47977660"/>
                  </a:ext>
                </a:extLst>
              </a:tr>
              <a:tr h="500408">
                <a:tc>
                  <a:txBody>
                    <a:bodyPr/>
                    <a:lstStyle/>
                    <a:p>
                      <a:pPr algn="l" fontAlgn="b"/>
                      <a:r>
                        <a:rPr lang="en-US" sz="2000" b="0" i="0" u="none" strike="noStrike" dirty="0">
                          <a:solidFill>
                            <a:srgbClr val="000000"/>
                          </a:solidFill>
                          <a:effectLst/>
                          <a:latin typeface="Calibri" panose="020F0502020204030204" pitchFamily="34" charset="0"/>
                        </a:rPr>
                        <a:t>Guilty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212241"/>
                  </a:ext>
                </a:extLst>
              </a:tr>
              <a:tr h="500408">
                <a:tc>
                  <a:txBody>
                    <a:bodyPr/>
                    <a:lstStyle/>
                    <a:p>
                      <a:pPr algn="l" fontAlgn="b"/>
                      <a:r>
                        <a:rPr lang="en-US" sz="2000" b="0" i="0" u="none" strike="noStrike">
                          <a:solidFill>
                            <a:srgbClr val="000000"/>
                          </a:solidFill>
                          <a:effectLst/>
                          <a:latin typeface="Calibri" panose="020F0502020204030204" pitchFamily="34" charset="0"/>
                        </a:rPr>
                        <a:t>Innocent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2,999,998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2,999,999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359010554"/>
                  </a:ext>
                </a:extLst>
              </a:tr>
              <a:tr h="500408">
                <a:tc>
                  <a:txBody>
                    <a:bodyPr/>
                    <a:lstStyle/>
                    <a:p>
                      <a:pPr algn="l" fontAlgn="b"/>
                      <a:r>
                        <a:rPr lang="en-US" sz="2000" b="1" i="0" u="none" strike="noStrike" dirty="0">
                          <a:solidFill>
                            <a:srgbClr val="000000"/>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2,999,998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3,000,000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509288837"/>
                  </a:ext>
                </a:extLst>
              </a:tr>
            </a:tbl>
          </a:graphicData>
        </a:graphic>
      </p:graphicFrame>
      <p:sp>
        <p:nvSpPr>
          <p:cNvPr id="13" name="Rectangle 12">
            <a:extLst>
              <a:ext uri="{FF2B5EF4-FFF2-40B4-BE49-F238E27FC236}">
                <a16:creationId xmlns:a16="http://schemas.microsoft.com/office/drawing/2014/main" id="{354F568E-A0F3-7D40-A1F7-104E1539B87C}"/>
              </a:ext>
            </a:extLst>
          </p:cNvPr>
          <p:cNvSpPr/>
          <p:nvPr/>
        </p:nvSpPr>
        <p:spPr>
          <a:xfrm>
            <a:off x="5003800" y="5081208"/>
            <a:ext cx="4597400" cy="707886"/>
          </a:xfrm>
          <a:prstGeom prst="rect">
            <a:avLst/>
          </a:prstGeom>
          <a:solidFill>
            <a:schemeClr val="bg1"/>
          </a:solidFill>
        </p:spPr>
        <p:txBody>
          <a:bodyPr wrap="square">
            <a:spAutoFit/>
          </a:bodyPr>
          <a:lstStyle/>
          <a:p>
            <a:r>
              <a:rPr lang="en-US" sz="2000" dirty="0"/>
              <a:t>= </a:t>
            </a:r>
            <a:r>
              <a:rPr lang="en-US" sz="2000" u="sng" dirty="0"/>
              <a:t>2,999,999 / 3,000,000 * 1 / 2,999,999</a:t>
            </a:r>
          </a:p>
          <a:p>
            <a:r>
              <a:rPr lang="en-US" sz="2000" dirty="0"/>
              <a:t>			2 / 3,000,000</a:t>
            </a:r>
          </a:p>
        </p:txBody>
      </p:sp>
      <p:sp>
        <p:nvSpPr>
          <p:cNvPr id="14" name="Rectangle 13">
            <a:extLst>
              <a:ext uri="{FF2B5EF4-FFF2-40B4-BE49-F238E27FC236}">
                <a16:creationId xmlns:a16="http://schemas.microsoft.com/office/drawing/2014/main" id="{09BB03D2-5697-DE4F-908F-96A71F1B85CE}"/>
              </a:ext>
            </a:extLst>
          </p:cNvPr>
          <p:cNvSpPr/>
          <p:nvPr/>
        </p:nvSpPr>
        <p:spPr>
          <a:xfrm>
            <a:off x="5003800" y="5789094"/>
            <a:ext cx="4597400" cy="400110"/>
          </a:xfrm>
          <a:prstGeom prst="rect">
            <a:avLst/>
          </a:prstGeom>
          <a:solidFill>
            <a:schemeClr val="bg1"/>
          </a:solidFill>
        </p:spPr>
        <p:txBody>
          <a:bodyPr wrap="square">
            <a:spAutoFit/>
          </a:bodyPr>
          <a:lstStyle/>
          <a:p>
            <a:r>
              <a:rPr lang="en-US" sz="2000" dirty="0"/>
              <a:t>= 1 / 2 (50%)</a:t>
            </a:r>
          </a:p>
        </p:txBody>
      </p:sp>
    </p:spTree>
    <p:extLst>
      <p:ext uri="{BB962C8B-B14F-4D97-AF65-F5344CB8AC3E}">
        <p14:creationId xmlns:p14="http://schemas.microsoft.com/office/powerpoint/2010/main" val="11050818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881687"/>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2" name="Table 11">
            <a:extLst>
              <a:ext uri="{FF2B5EF4-FFF2-40B4-BE49-F238E27FC236}">
                <a16:creationId xmlns:a16="http://schemas.microsoft.com/office/drawing/2014/main" id="{CBFDC406-8E93-5C47-AAB2-F41B00ACE334}"/>
              </a:ext>
            </a:extLst>
          </p:cNvPr>
          <p:cNvGraphicFramePr>
            <a:graphicFrameLocks noGrp="1"/>
          </p:cNvGraphicFramePr>
          <p:nvPr>
            <p:extLst>
              <p:ext uri="{D42A27DB-BD31-4B8C-83A1-F6EECF244321}">
                <p14:modId xmlns:p14="http://schemas.microsoft.com/office/powerpoint/2010/main" val="1038656071"/>
              </p:ext>
            </p:extLst>
          </p:nvPr>
        </p:nvGraphicFramePr>
        <p:xfrm>
          <a:off x="2976561" y="1999005"/>
          <a:ext cx="5549922" cy="2120349"/>
        </p:xfrm>
        <a:graphic>
          <a:graphicData uri="http://schemas.openxmlformats.org/drawingml/2006/table">
            <a:tbl>
              <a:tblPr/>
              <a:tblGrid>
                <a:gridCol w="1352550">
                  <a:extLst>
                    <a:ext uri="{9D8B030D-6E8A-4147-A177-3AD203B41FA5}">
                      <a16:colId xmlns:a16="http://schemas.microsoft.com/office/drawing/2014/main" val="2558199059"/>
                    </a:ext>
                  </a:extLst>
                </a:gridCol>
                <a:gridCol w="1275557">
                  <a:extLst>
                    <a:ext uri="{9D8B030D-6E8A-4147-A177-3AD203B41FA5}">
                      <a16:colId xmlns:a16="http://schemas.microsoft.com/office/drawing/2014/main" val="2261278289"/>
                    </a:ext>
                  </a:extLst>
                </a:gridCol>
                <a:gridCol w="1425524">
                  <a:extLst>
                    <a:ext uri="{9D8B030D-6E8A-4147-A177-3AD203B41FA5}">
                      <a16:colId xmlns:a16="http://schemas.microsoft.com/office/drawing/2014/main" val="3226409117"/>
                    </a:ext>
                  </a:extLst>
                </a:gridCol>
                <a:gridCol w="1496291">
                  <a:extLst>
                    <a:ext uri="{9D8B030D-6E8A-4147-A177-3AD203B41FA5}">
                      <a16:colId xmlns:a16="http://schemas.microsoft.com/office/drawing/2014/main" val="552789733"/>
                    </a:ext>
                  </a:extLst>
                </a:gridCol>
              </a:tblGrid>
              <a:tr h="561072">
                <a:tc>
                  <a:txBody>
                    <a:bodyPr/>
                    <a:lstStyle/>
                    <a:p>
                      <a:pPr algn="ctr" fontAlgn="b"/>
                      <a:r>
                        <a:rPr lang="en-US" sz="2000" b="1"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a:solidFill>
                            <a:srgbClr val="FFFFFF"/>
                          </a:solidFill>
                          <a:effectLst/>
                          <a:latin typeface="Calibri" panose="020F0502020204030204" pitchFamily="34" charset="0"/>
                        </a:rPr>
                        <a:t>DNA matches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DNA does not match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a:solidFill>
                            <a:srgbClr val="FFFFFF"/>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47977660"/>
                  </a:ext>
                </a:extLst>
              </a:tr>
              <a:tr h="500408">
                <a:tc>
                  <a:txBody>
                    <a:bodyPr/>
                    <a:lstStyle/>
                    <a:p>
                      <a:pPr algn="l" fontAlgn="b"/>
                      <a:r>
                        <a:rPr lang="en-US" sz="2000" b="0" i="0" u="none" strike="noStrike" dirty="0">
                          <a:solidFill>
                            <a:srgbClr val="000000"/>
                          </a:solidFill>
                          <a:effectLst/>
                          <a:latin typeface="Calibri" panose="020F0502020204030204" pitchFamily="34" charset="0"/>
                        </a:rPr>
                        <a:t>Guilty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212241"/>
                  </a:ext>
                </a:extLst>
              </a:tr>
              <a:tr h="500408">
                <a:tc>
                  <a:txBody>
                    <a:bodyPr/>
                    <a:lstStyle/>
                    <a:p>
                      <a:pPr algn="l" fontAlgn="b"/>
                      <a:r>
                        <a:rPr lang="en-US" sz="2000" b="0" i="0" u="none" strike="noStrike">
                          <a:solidFill>
                            <a:srgbClr val="000000"/>
                          </a:solidFill>
                          <a:effectLst/>
                          <a:latin typeface="Calibri" panose="020F0502020204030204" pitchFamily="34" charset="0"/>
                        </a:rPr>
                        <a:t>Innocent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109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327,999,890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327,999,999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359010554"/>
                  </a:ext>
                </a:extLst>
              </a:tr>
              <a:tr h="500408">
                <a:tc>
                  <a:txBody>
                    <a:bodyPr/>
                    <a:lstStyle/>
                    <a:p>
                      <a:pPr algn="l" fontAlgn="b"/>
                      <a:r>
                        <a:rPr lang="en-US" sz="2000" b="1" i="0" u="none" strike="noStrike" dirty="0">
                          <a:solidFill>
                            <a:srgbClr val="000000"/>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110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327,999,890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328,000,000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509288837"/>
                  </a:ext>
                </a:extLst>
              </a:tr>
            </a:tbl>
          </a:graphicData>
        </a:graphic>
      </p:graphicFrame>
      <p:sp>
        <p:nvSpPr>
          <p:cNvPr id="8" name="Rectangle 7">
            <a:extLst>
              <a:ext uri="{FF2B5EF4-FFF2-40B4-BE49-F238E27FC236}">
                <a16:creationId xmlns:a16="http://schemas.microsoft.com/office/drawing/2014/main" id="{454AD2E1-4D65-A440-8FFA-2FB06B0F6978}"/>
              </a:ext>
            </a:extLst>
          </p:cNvPr>
          <p:cNvSpPr/>
          <p:nvPr/>
        </p:nvSpPr>
        <p:spPr>
          <a:xfrm>
            <a:off x="3250240" y="4757758"/>
            <a:ext cx="2258952" cy="523220"/>
          </a:xfrm>
          <a:prstGeom prst="rect">
            <a:avLst/>
          </a:prstGeom>
        </p:spPr>
        <p:txBody>
          <a:bodyPr wrap="none">
            <a:spAutoFit/>
          </a:bodyPr>
          <a:lstStyle/>
          <a:p>
            <a:pPr algn="r"/>
            <a:r>
              <a:rPr lang="en-US" sz="2800" b="1" dirty="0"/>
              <a:t>P(innocent):</a:t>
            </a:r>
          </a:p>
        </p:txBody>
      </p:sp>
      <p:sp>
        <p:nvSpPr>
          <p:cNvPr id="9" name="TextBox 8">
            <a:extLst>
              <a:ext uri="{FF2B5EF4-FFF2-40B4-BE49-F238E27FC236}">
                <a16:creationId xmlns:a16="http://schemas.microsoft.com/office/drawing/2014/main" id="{AEC880E0-625B-224C-813B-982186BA8EA1}"/>
              </a:ext>
            </a:extLst>
          </p:cNvPr>
          <p:cNvSpPr txBox="1"/>
          <p:nvPr/>
        </p:nvSpPr>
        <p:spPr>
          <a:xfrm>
            <a:off x="5509192" y="4757758"/>
            <a:ext cx="3018893" cy="523220"/>
          </a:xfrm>
          <a:prstGeom prst="rect">
            <a:avLst/>
          </a:prstGeom>
          <a:noFill/>
        </p:spPr>
        <p:txBody>
          <a:bodyPr wrap="square" rtlCol="0">
            <a:spAutoFit/>
          </a:bodyPr>
          <a:lstStyle/>
          <a:p>
            <a:r>
              <a:rPr lang="en-US" sz="2800" dirty="0"/>
              <a:t>109 in 110 (99.1%)</a:t>
            </a:r>
          </a:p>
        </p:txBody>
      </p:sp>
      <p:sp>
        <p:nvSpPr>
          <p:cNvPr id="10" name="Rectangle 9">
            <a:extLst>
              <a:ext uri="{FF2B5EF4-FFF2-40B4-BE49-F238E27FC236}">
                <a16:creationId xmlns:a16="http://schemas.microsoft.com/office/drawing/2014/main" id="{EAFFD41B-B6B5-C44A-B080-1A5961B20723}"/>
              </a:ext>
            </a:extLst>
          </p:cNvPr>
          <p:cNvSpPr/>
          <p:nvPr/>
        </p:nvSpPr>
        <p:spPr>
          <a:xfrm rot="20648923">
            <a:off x="4393022" y="4605262"/>
            <a:ext cx="4384919" cy="707886"/>
          </a:xfrm>
          <a:prstGeom prst="rect">
            <a:avLst/>
          </a:prstGeom>
        </p:spPr>
        <p:txBody>
          <a:bodyPr wrap="none">
            <a:spAutoFit/>
          </a:bodyPr>
          <a:lstStyle/>
          <a:p>
            <a:pPr algn="r"/>
            <a:r>
              <a:rPr lang="en-US" sz="4000" b="1" dirty="0">
                <a:solidFill>
                  <a:srgbClr val="C00000"/>
                </a:solidFill>
              </a:rPr>
              <a:t>Defender’s fallacy</a:t>
            </a:r>
          </a:p>
        </p:txBody>
      </p:sp>
      <p:pic>
        <p:nvPicPr>
          <p:cNvPr id="11" name="Picture 6" descr="Red x mark icon - Free red x mark icons">
            <a:extLst>
              <a:ext uri="{FF2B5EF4-FFF2-40B4-BE49-F238E27FC236}">
                <a16:creationId xmlns:a16="http://schemas.microsoft.com/office/drawing/2014/main" id="{DB813748-5202-774E-9B84-F5969B698AC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20774546">
            <a:off x="3818783" y="5329023"/>
            <a:ext cx="666750" cy="666750"/>
          </a:xfrm>
          <a:prstGeom prst="rect">
            <a:avLst/>
          </a:prstGeom>
          <a:noFill/>
          <a:extLst>
            <a:ext uri="{909E8E84-426E-40DD-AFC4-6F175D3DCCD1}">
              <a14:hiddenFill xmlns:a14="http://schemas.microsoft.com/office/drawing/2010/main">
                <a:solidFill>
                  <a:srgbClr val="FFFFFF"/>
                </a:solidFill>
              </a14:hiddenFill>
            </a:ext>
          </a:extLst>
        </p:spPr>
      </p:pic>
      <p:sp>
        <p:nvSpPr>
          <p:cNvPr id="13" name="Oval 12">
            <a:extLst>
              <a:ext uri="{FF2B5EF4-FFF2-40B4-BE49-F238E27FC236}">
                <a16:creationId xmlns:a16="http://schemas.microsoft.com/office/drawing/2014/main" id="{AAD93C47-BF7D-E04F-9A67-3598C4BCEF2B}"/>
              </a:ext>
            </a:extLst>
          </p:cNvPr>
          <p:cNvSpPr/>
          <p:nvPr/>
        </p:nvSpPr>
        <p:spPr>
          <a:xfrm>
            <a:off x="7083099" y="3715588"/>
            <a:ext cx="1575125" cy="57221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6035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881687"/>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1FD01852-75A5-0D48-A27D-67CEAA71348F}"/>
              </a:ext>
            </a:extLst>
          </p:cNvPr>
          <p:cNvSpPr txBox="1"/>
          <p:nvPr/>
        </p:nvSpPr>
        <p:spPr>
          <a:xfrm>
            <a:off x="670092" y="1996495"/>
            <a:ext cx="3094861" cy="369332"/>
          </a:xfrm>
          <a:prstGeom prst="rect">
            <a:avLst/>
          </a:prstGeom>
          <a:noFill/>
        </p:spPr>
        <p:txBody>
          <a:bodyPr wrap="square" rtlCol="0">
            <a:spAutoFit/>
          </a:bodyPr>
          <a:lstStyle/>
          <a:p>
            <a:r>
              <a:rPr lang="en-US" b="1" dirty="0" err="1">
                <a:solidFill>
                  <a:schemeClr val="accent1">
                    <a:lumMod val="90000"/>
                    <a:lumOff val="10000"/>
                  </a:schemeClr>
                </a:solidFill>
              </a:rPr>
              <a:t>MacDaniel</a:t>
            </a:r>
            <a:r>
              <a:rPr lang="en-US" b="1" dirty="0">
                <a:solidFill>
                  <a:schemeClr val="accent1">
                    <a:lumMod val="90000"/>
                    <a:lumOff val="10000"/>
                  </a:schemeClr>
                </a:solidFill>
              </a:rPr>
              <a:t> v Brown (2010)*</a:t>
            </a:r>
          </a:p>
        </p:txBody>
      </p:sp>
      <p:sp>
        <p:nvSpPr>
          <p:cNvPr id="3" name="TextBox 2">
            <a:extLst>
              <a:ext uri="{FF2B5EF4-FFF2-40B4-BE49-F238E27FC236}">
                <a16:creationId xmlns:a16="http://schemas.microsoft.com/office/drawing/2014/main" id="{06793551-FCAE-934E-85CA-77BEC1A34AC7}"/>
              </a:ext>
            </a:extLst>
          </p:cNvPr>
          <p:cNvSpPr txBox="1"/>
          <p:nvPr/>
        </p:nvSpPr>
        <p:spPr>
          <a:xfrm>
            <a:off x="774700" y="2501900"/>
            <a:ext cx="10109200" cy="461665"/>
          </a:xfrm>
          <a:prstGeom prst="rect">
            <a:avLst/>
          </a:prstGeom>
          <a:noFill/>
        </p:spPr>
        <p:txBody>
          <a:bodyPr wrap="square" rtlCol="0">
            <a:spAutoFit/>
          </a:bodyPr>
          <a:lstStyle/>
          <a:p>
            <a:r>
              <a:rPr lang="en-US" sz="2400" b="1" dirty="0"/>
              <a:t>Supreme Court Ruling</a:t>
            </a:r>
            <a:r>
              <a:rPr lang="en-US" sz="2400" dirty="0"/>
              <a:t>:</a:t>
            </a:r>
          </a:p>
        </p:txBody>
      </p:sp>
      <p:sp>
        <p:nvSpPr>
          <p:cNvPr id="5" name="TextBox 4">
            <a:extLst>
              <a:ext uri="{FF2B5EF4-FFF2-40B4-BE49-F238E27FC236}">
                <a16:creationId xmlns:a16="http://schemas.microsoft.com/office/drawing/2014/main" id="{D804B9C6-DA36-EF48-B536-93E97BF92102}"/>
              </a:ext>
            </a:extLst>
          </p:cNvPr>
          <p:cNvSpPr txBox="1"/>
          <p:nvPr/>
        </p:nvSpPr>
        <p:spPr>
          <a:xfrm>
            <a:off x="1574800" y="3099638"/>
            <a:ext cx="7569200" cy="1569660"/>
          </a:xfrm>
          <a:prstGeom prst="rect">
            <a:avLst/>
          </a:prstGeom>
          <a:noFill/>
        </p:spPr>
        <p:txBody>
          <a:bodyPr wrap="square" rtlCol="0">
            <a:spAutoFit/>
          </a:bodyPr>
          <a:lstStyle/>
          <a:p>
            <a:pPr marL="342900" indent="-342900">
              <a:buFont typeface="Arial" panose="020B0604020202020204" pitchFamily="34" charset="0"/>
              <a:buChar char="•"/>
            </a:pPr>
            <a:r>
              <a:rPr lang="en-US" sz="2400" b="1" dirty="0"/>
              <a:t>Guilty verdict stands</a:t>
            </a:r>
          </a:p>
          <a:p>
            <a:pPr marL="342900" indent="-342900">
              <a:buFont typeface="Arial" panose="020B0604020202020204" pitchFamily="34" charset="0"/>
              <a:buChar char="•"/>
            </a:pPr>
            <a:r>
              <a:rPr lang="en-US" sz="2400" dirty="0"/>
              <a:t>Fed appeals court “misapplied” Jackson Standard</a:t>
            </a:r>
          </a:p>
          <a:p>
            <a:pPr marL="342900" indent="-342900">
              <a:buFont typeface="Arial" panose="020B0604020202020204" pitchFamily="34" charset="0"/>
              <a:buChar char="•"/>
            </a:pPr>
            <a:r>
              <a:rPr lang="en-US" sz="2400" dirty="0"/>
              <a:t>Despite prosecutor’s fallacy, odds of guilt still high</a:t>
            </a:r>
          </a:p>
          <a:p>
            <a:pPr marL="342900" indent="-342900">
              <a:buFont typeface="Arial" panose="020B0604020202020204" pitchFamily="34" charset="0"/>
              <a:buChar char="•"/>
            </a:pPr>
            <a:r>
              <a:rPr lang="en-US" sz="2400" dirty="0"/>
              <a:t>Other evidence</a:t>
            </a:r>
          </a:p>
        </p:txBody>
      </p:sp>
      <p:sp>
        <p:nvSpPr>
          <p:cNvPr id="6" name="TextBox 5">
            <a:extLst>
              <a:ext uri="{FF2B5EF4-FFF2-40B4-BE49-F238E27FC236}">
                <a16:creationId xmlns:a16="http://schemas.microsoft.com/office/drawing/2014/main" id="{5DAC88C9-2DBA-1B43-A10A-4E17C4A85610}"/>
              </a:ext>
            </a:extLst>
          </p:cNvPr>
          <p:cNvSpPr txBox="1"/>
          <p:nvPr/>
        </p:nvSpPr>
        <p:spPr>
          <a:xfrm>
            <a:off x="5930900" y="6320909"/>
            <a:ext cx="5903913" cy="338554"/>
          </a:xfrm>
          <a:prstGeom prst="rect">
            <a:avLst/>
          </a:prstGeom>
          <a:noFill/>
        </p:spPr>
        <p:txBody>
          <a:bodyPr wrap="square" rtlCol="0">
            <a:spAutoFit/>
          </a:bodyPr>
          <a:lstStyle/>
          <a:p>
            <a:r>
              <a:rPr lang="en-US" sz="1600" dirty="0"/>
              <a:t>*https://</a:t>
            </a:r>
            <a:r>
              <a:rPr lang="en-US" sz="1600" dirty="0" err="1"/>
              <a:t>www.supremecourt.gov</a:t>
            </a:r>
            <a:r>
              <a:rPr lang="en-US" sz="1600" dirty="0"/>
              <a:t>/opinions/09pdf/08-559.pdf</a:t>
            </a:r>
          </a:p>
        </p:txBody>
      </p:sp>
    </p:spTree>
    <p:extLst>
      <p:ext uri="{BB962C8B-B14F-4D97-AF65-F5344CB8AC3E}">
        <p14:creationId xmlns:p14="http://schemas.microsoft.com/office/powerpoint/2010/main" val="2822373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916282123"/>
              </p:ext>
            </p:extLst>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FEB306A0-8ED7-B846-A048-29A6BB01BCA9}"/>
              </a:ext>
            </a:extLst>
          </p:cNvPr>
          <p:cNvSpPr txBox="1"/>
          <p:nvPr/>
        </p:nvSpPr>
        <p:spPr>
          <a:xfrm>
            <a:off x="838200" y="2025802"/>
            <a:ext cx="8077200" cy="523220"/>
          </a:xfrm>
          <a:prstGeom prst="rect">
            <a:avLst/>
          </a:prstGeom>
          <a:noFill/>
        </p:spPr>
        <p:txBody>
          <a:bodyPr wrap="square" rtlCol="0">
            <a:spAutoFit/>
          </a:bodyPr>
          <a:lstStyle/>
          <a:p>
            <a:r>
              <a:rPr lang="en-US" sz="2800" b="1" u="sng" dirty="0" err="1"/>
              <a:t>Quidel</a:t>
            </a:r>
            <a:r>
              <a:rPr lang="en-US" sz="2800" b="1" u="sng" dirty="0"/>
              <a:t> COVID-19 rapid antigen test*</a:t>
            </a:r>
          </a:p>
        </p:txBody>
      </p:sp>
      <p:sp>
        <p:nvSpPr>
          <p:cNvPr id="6" name="TextBox 5">
            <a:extLst>
              <a:ext uri="{FF2B5EF4-FFF2-40B4-BE49-F238E27FC236}">
                <a16:creationId xmlns:a16="http://schemas.microsoft.com/office/drawing/2014/main" id="{C0C06C7A-9136-E14F-8496-70491A11A8FF}"/>
              </a:ext>
            </a:extLst>
          </p:cNvPr>
          <p:cNvSpPr txBox="1"/>
          <p:nvPr/>
        </p:nvSpPr>
        <p:spPr>
          <a:xfrm>
            <a:off x="5753100" y="6232789"/>
            <a:ext cx="6081713" cy="584776"/>
          </a:xfrm>
          <a:prstGeom prst="rect">
            <a:avLst/>
          </a:prstGeom>
          <a:noFill/>
        </p:spPr>
        <p:txBody>
          <a:bodyPr wrap="square" rtlCol="0">
            <a:spAutoFit/>
          </a:bodyPr>
          <a:lstStyle/>
          <a:p>
            <a:r>
              <a:rPr lang="en-US" sz="1600" dirty="0"/>
              <a:t>*https://</a:t>
            </a:r>
            <a:r>
              <a:rPr lang="en-US" sz="1600" dirty="0" err="1"/>
              <a:t>www.medtechdive.com</a:t>
            </a:r>
            <a:r>
              <a:rPr lang="en-US" sz="1600" dirty="0"/>
              <a:t>/news/quidel-says-its-covid-19-antigen-test-is-now-on-par-with-pcr-accuracy/581902/</a:t>
            </a:r>
          </a:p>
        </p:txBody>
      </p:sp>
      <p:graphicFrame>
        <p:nvGraphicFramePr>
          <p:cNvPr id="7" name="Table 6">
            <a:extLst>
              <a:ext uri="{FF2B5EF4-FFF2-40B4-BE49-F238E27FC236}">
                <a16:creationId xmlns:a16="http://schemas.microsoft.com/office/drawing/2014/main" id="{CE8E2449-B569-804A-BA35-1799FE826675}"/>
              </a:ext>
            </a:extLst>
          </p:cNvPr>
          <p:cNvGraphicFramePr>
            <a:graphicFrameLocks noGrp="1"/>
          </p:cNvGraphicFramePr>
          <p:nvPr>
            <p:extLst>
              <p:ext uri="{D42A27DB-BD31-4B8C-83A1-F6EECF244321}">
                <p14:modId xmlns:p14="http://schemas.microsoft.com/office/powerpoint/2010/main" val="46783782"/>
              </p:ext>
            </p:extLst>
          </p:nvPr>
        </p:nvGraphicFramePr>
        <p:xfrm>
          <a:off x="2794000" y="2718800"/>
          <a:ext cx="6604000" cy="1815883"/>
        </p:xfrm>
        <a:graphic>
          <a:graphicData uri="http://schemas.openxmlformats.org/drawingml/2006/table">
            <a:tbl>
              <a:tblPr/>
              <a:tblGrid>
                <a:gridCol w="2324100">
                  <a:extLst>
                    <a:ext uri="{9D8B030D-6E8A-4147-A177-3AD203B41FA5}">
                      <a16:colId xmlns:a16="http://schemas.microsoft.com/office/drawing/2014/main" val="2558199059"/>
                    </a:ext>
                  </a:extLst>
                </a:gridCol>
                <a:gridCol w="1244600">
                  <a:extLst>
                    <a:ext uri="{9D8B030D-6E8A-4147-A177-3AD203B41FA5}">
                      <a16:colId xmlns:a16="http://schemas.microsoft.com/office/drawing/2014/main" val="2261278289"/>
                    </a:ext>
                  </a:extLst>
                </a:gridCol>
                <a:gridCol w="1257300">
                  <a:extLst>
                    <a:ext uri="{9D8B030D-6E8A-4147-A177-3AD203B41FA5}">
                      <a16:colId xmlns:a16="http://schemas.microsoft.com/office/drawing/2014/main" val="3226409117"/>
                    </a:ext>
                  </a:extLst>
                </a:gridCol>
                <a:gridCol w="1778000">
                  <a:extLst>
                    <a:ext uri="{9D8B030D-6E8A-4147-A177-3AD203B41FA5}">
                      <a16:colId xmlns:a16="http://schemas.microsoft.com/office/drawing/2014/main" val="552789733"/>
                    </a:ext>
                  </a:extLst>
                </a:gridCol>
              </a:tblGrid>
              <a:tr h="494032">
                <a:tc>
                  <a:txBody>
                    <a:bodyPr/>
                    <a:lstStyle/>
                    <a:p>
                      <a:pPr algn="ctr" fontAlgn="b"/>
                      <a:r>
                        <a:rPr lang="en-US" sz="2000" b="1"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Test pos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Test neg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47977660"/>
                  </a:ext>
                </a:extLst>
              </a:tr>
              <a:tr h="440617">
                <a:tc>
                  <a:txBody>
                    <a:bodyPr/>
                    <a:lstStyle/>
                    <a:p>
                      <a:pPr algn="l" fontAlgn="b"/>
                      <a:r>
                        <a:rPr lang="en-US" sz="2000" b="0" i="0" u="none" strike="noStrike" dirty="0">
                          <a:solidFill>
                            <a:srgbClr val="000000"/>
                          </a:solidFill>
                          <a:effectLst/>
                          <a:latin typeface="Calibri" panose="020F0502020204030204" pitchFamily="34" charset="0"/>
                        </a:rPr>
                        <a:t>Has COVID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000" b="0" i="0" u="none" strike="noStrike" dirty="0">
                          <a:solidFill>
                            <a:srgbClr val="C00000"/>
                          </a:solidFill>
                          <a:effectLst/>
                          <a:latin typeface="Calibri" panose="020F0502020204030204" pitchFamily="34" charset="0"/>
                        </a:rPr>
                        <a:t>True pos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000" b="0" i="0" u="none" strike="noStrike" dirty="0">
                          <a:solidFill>
                            <a:srgbClr val="000000"/>
                          </a:solidFill>
                          <a:effectLst/>
                          <a:latin typeface="Calibri" panose="020F0502020204030204" pitchFamily="34" charset="0"/>
                        </a:rPr>
                        <a:t>False pos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000" b="0" i="0" u="none" strike="noStrike" dirty="0">
                          <a:solidFill>
                            <a:srgbClr val="C00000"/>
                          </a:solidFill>
                          <a:effectLst/>
                          <a:latin typeface="Calibri" panose="020F0502020204030204" pitchFamily="34" charset="0"/>
                        </a:rPr>
                        <a:t>Total w/COVID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212241"/>
                  </a:ext>
                </a:extLst>
              </a:tr>
              <a:tr h="440617">
                <a:tc>
                  <a:txBody>
                    <a:bodyPr/>
                    <a:lstStyle/>
                    <a:p>
                      <a:pPr algn="l" fontAlgn="b"/>
                      <a:r>
                        <a:rPr lang="en-US" sz="2000" b="0" i="0" u="none" strike="noStrike" dirty="0">
                          <a:solidFill>
                            <a:srgbClr val="000000"/>
                          </a:solidFill>
                          <a:effectLst/>
                          <a:latin typeface="Calibri" panose="020F0502020204030204" pitchFamily="34" charset="0"/>
                        </a:rPr>
                        <a:t>Does not have COVID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000" b="0" i="0" u="none" strike="noStrike" dirty="0">
                          <a:solidFill>
                            <a:schemeClr val="tx1"/>
                          </a:solidFill>
                          <a:effectLst/>
                          <a:latin typeface="Calibri" panose="020F0502020204030204" pitchFamily="34" charset="0"/>
                        </a:rPr>
                        <a:t>False neg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000" b="0" i="0" u="none" strike="noStrike" dirty="0">
                          <a:solidFill>
                            <a:srgbClr val="0070C0"/>
                          </a:solidFill>
                          <a:effectLst/>
                          <a:latin typeface="Calibri" panose="020F0502020204030204" pitchFamily="34" charset="0"/>
                        </a:rPr>
                        <a:t>True neg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2000" b="0" i="0" u="none" strike="noStrike" dirty="0">
                          <a:solidFill>
                            <a:srgbClr val="0070C0"/>
                          </a:solidFill>
                          <a:effectLst/>
                          <a:latin typeface="Calibri" panose="020F0502020204030204" pitchFamily="34" charset="0"/>
                        </a:rPr>
                        <a:t>Total w/o COVID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359010554"/>
                  </a:ext>
                </a:extLst>
              </a:tr>
              <a:tr h="440617">
                <a:tc>
                  <a:txBody>
                    <a:bodyPr/>
                    <a:lstStyle/>
                    <a:p>
                      <a:pPr algn="l" fontAlgn="b"/>
                      <a:r>
                        <a:rPr lang="en-US" sz="2000" b="1" i="0" u="none" strike="noStrike" dirty="0">
                          <a:solidFill>
                            <a:srgbClr val="000000"/>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l" fontAlgn="b"/>
                      <a:r>
                        <a:rPr lang="en-US" sz="2000" b="0" i="0" u="none" strike="noStrike" dirty="0">
                          <a:solidFill>
                            <a:srgbClr val="000000"/>
                          </a:solidFill>
                          <a:effectLst/>
                          <a:latin typeface="Calibri" panose="020F0502020204030204" pitchFamily="34" charset="0"/>
                        </a:rPr>
                        <a:t>Total pos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l" fontAlgn="b"/>
                      <a:r>
                        <a:rPr lang="en-US" sz="2000" b="0" i="0" u="none" strike="noStrike" dirty="0">
                          <a:solidFill>
                            <a:srgbClr val="000000"/>
                          </a:solidFill>
                          <a:effectLst/>
                          <a:latin typeface="Calibri" panose="020F0502020204030204" pitchFamily="34" charset="0"/>
                        </a:rPr>
                        <a:t>Total neg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l" fontAlgn="b"/>
                      <a:r>
                        <a:rPr lang="en-US" sz="2000" b="0" i="0" u="none" strike="noStrike" dirty="0">
                          <a:solidFill>
                            <a:srgbClr val="000000"/>
                          </a:solidFill>
                          <a:effectLst/>
                          <a:latin typeface="Calibri" panose="020F0502020204030204" pitchFamily="34" charset="0"/>
                        </a:rPr>
                        <a:t>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509288837"/>
                  </a:ext>
                </a:extLst>
              </a:tr>
            </a:tbl>
          </a:graphicData>
        </a:graphic>
      </p:graphicFrame>
      <p:sp>
        <p:nvSpPr>
          <p:cNvPr id="5" name="Rectangle 4">
            <a:extLst>
              <a:ext uri="{FF2B5EF4-FFF2-40B4-BE49-F238E27FC236}">
                <a16:creationId xmlns:a16="http://schemas.microsoft.com/office/drawing/2014/main" id="{2DE96A9B-10A6-354D-BA74-08ED35B923B6}"/>
              </a:ext>
            </a:extLst>
          </p:cNvPr>
          <p:cNvSpPr/>
          <p:nvPr/>
        </p:nvSpPr>
        <p:spPr>
          <a:xfrm>
            <a:off x="2794000" y="4704461"/>
            <a:ext cx="3200400" cy="1384995"/>
          </a:xfrm>
          <a:prstGeom prst="rect">
            <a:avLst/>
          </a:prstGeom>
        </p:spPr>
        <p:txBody>
          <a:bodyPr wrap="square">
            <a:spAutoFit/>
          </a:bodyPr>
          <a:lstStyle/>
          <a:p>
            <a:pPr marL="285750" indent="-285750">
              <a:buFont typeface="Arial" panose="020B0604020202020204" pitchFamily="34" charset="0"/>
              <a:buChar char="•"/>
            </a:pPr>
            <a:r>
              <a:rPr lang="en-US" sz="2800" dirty="0">
                <a:solidFill>
                  <a:srgbClr val="C00000"/>
                </a:solidFill>
              </a:rPr>
              <a:t>Sensitivity: 96.7%</a:t>
            </a:r>
          </a:p>
          <a:p>
            <a:pPr marL="285750" indent="-285750">
              <a:buFont typeface="Arial" panose="020B0604020202020204" pitchFamily="34" charset="0"/>
              <a:buChar char="•"/>
            </a:pPr>
            <a:r>
              <a:rPr lang="en-US" sz="2800" dirty="0">
                <a:solidFill>
                  <a:srgbClr val="0070C0"/>
                </a:solidFill>
              </a:rPr>
              <a:t>Specificity: 99%</a:t>
            </a:r>
          </a:p>
          <a:p>
            <a:pPr marL="285750" indent="-285750">
              <a:buFont typeface="Arial" panose="020B0604020202020204" pitchFamily="34" charset="0"/>
              <a:buChar char="•"/>
            </a:pPr>
            <a:r>
              <a:rPr lang="en-US" sz="2800" dirty="0"/>
              <a:t>Accuracy: 98.95%</a:t>
            </a:r>
          </a:p>
        </p:txBody>
      </p:sp>
      <p:sp>
        <p:nvSpPr>
          <p:cNvPr id="9" name="Rectangle 8">
            <a:extLst>
              <a:ext uri="{FF2B5EF4-FFF2-40B4-BE49-F238E27FC236}">
                <a16:creationId xmlns:a16="http://schemas.microsoft.com/office/drawing/2014/main" id="{F2CFF968-4874-8144-8950-569ECA099AB7}"/>
              </a:ext>
            </a:extLst>
          </p:cNvPr>
          <p:cNvSpPr/>
          <p:nvPr/>
        </p:nvSpPr>
        <p:spPr>
          <a:xfrm>
            <a:off x="5880100" y="4658077"/>
            <a:ext cx="4724400" cy="1384995"/>
          </a:xfrm>
          <a:prstGeom prst="rect">
            <a:avLst/>
          </a:prstGeom>
        </p:spPr>
        <p:txBody>
          <a:bodyPr wrap="square">
            <a:spAutoFit/>
          </a:bodyPr>
          <a:lstStyle/>
          <a:p>
            <a:r>
              <a:rPr lang="en-US" sz="2800" dirty="0">
                <a:solidFill>
                  <a:srgbClr val="C00000"/>
                </a:solidFill>
              </a:rPr>
              <a:t>true pos / total w/COVID</a:t>
            </a:r>
          </a:p>
          <a:p>
            <a:r>
              <a:rPr lang="en-US" sz="2800" dirty="0">
                <a:solidFill>
                  <a:srgbClr val="0070C0"/>
                </a:solidFill>
              </a:rPr>
              <a:t>true neg / total w/o COVID</a:t>
            </a:r>
          </a:p>
          <a:p>
            <a:r>
              <a:rPr lang="en-US" sz="2800" dirty="0">
                <a:solidFill>
                  <a:srgbClr val="C00000"/>
                </a:solidFill>
              </a:rPr>
              <a:t>true pos</a:t>
            </a:r>
            <a:r>
              <a:rPr lang="en-US" sz="2800" dirty="0">
                <a:solidFill>
                  <a:srgbClr val="0070C0"/>
                </a:solidFill>
              </a:rPr>
              <a:t> </a:t>
            </a:r>
            <a:r>
              <a:rPr lang="en-US" sz="2800" dirty="0"/>
              <a:t>+</a:t>
            </a:r>
            <a:r>
              <a:rPr lang="en-US" sz="2800" dirty="0">
                <a:solidFill>
                  <a:srgbClr val="0070C0"/>
                </a:solidFill>
              </a:rPr>
              <a:t> true neg </a:t>
            </a:r>
            <a:r>
              <a:rPr lang="en-US" sz="2800" dirty="0"/>
              <a:t>/ N</a:t>
            </a:r>
          </a:p>
        </p:txBody>
      </p:sp>
      <p:sp>
        <p:nvSpPr>
          <p:cNvPr id="10" name="Oval 9">
            <a:extLst>
              <a:ext uri="{FF2B5EF4-FFF2-40B4-BE49-F238E27FC236}">
                <a16:creationId xmlns:a16="http://schemas.microsoft.com/office/drawing/2014/main" id="{AB70B037-624F-2F49-B8E0-7292E5BED488}"/>
              </a:ext>
            </a:extLst>
          </p:cNvPr>
          <p:cNvSpPr/>
          <p:nvPr/>
        </p:nvSpPr>
        <p:spPr>
          <a:xfrm>
            <a:off x="2794000" y="4658076"/>
            <a:ext cx="3086100" cy="614011"/>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3404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75C7D3C7-E1B0-354E-84EC-4A03FD35D1D7}"/>
              </a:ext>
            </a:extLst>
          </p:cNvPr>
          <p:cNvSpPr txBox="1"/>
          <p:nvPr/>
        </p:nvSpPr>
        <p:spPr>
          <a:xfrm>
            <a:off x="581192" y="1967800"/>
            <a:ext cx="8953500" cy="954107"/>
          </a:xfrm>
          <a:prstGeom prst="rect">
            <a:avLst/>
          </a:prstGeom>
          <a:noFill/>
        </p:spPr>
        <p:txBody>
          <a:bodyPr wrap="square" rtlCol="0">
            <a:spAutoFit/>
          </a:bodyPr>
          <a:lstStyle/>
          <a:p>
            <a:r>
              <a:rPr lang="en-US" sz="2800" dirty="0"/>
              <a:t>If your rapid antigen test is positive, what is the probability that you have COVID-19?</a:t>
            </a:r>
          </a:p>
        </p:txBody>
      </p:sp>
      <p:sp>
        <p:nvSpPr>
          <p:cNvPr id="5" name="Rectangle 4">
            <a:extLst>
              <a:ext uri="{FF2B5EF4-FFF2-40B4-BE49-F238E27FC236}">
                <a16:creationId xmlns:a16="http://schemas.microsoft.com/office/drawing/2014/main" id="{1FDA3017-0B3A-E542-B409-93D024B96602}"/>
              </a:ext>
            </a:extLst>
          </p:cNvPr>
          <p:cNvSpPr/>
          <p:nvPr/>
        </p:nvSpPr>
        <p:spPr>
          <a:xfrm>
            <a:off x="1674017" y="3435842"/>
            <a:ext cx="7843837" cy="1200329"/>
          </a:xfrm>
          <a:prstGeom prst="rect">
            <a:avLst/>
          </a:prstGeom>
          <a:ln>
            <a:noFill/>
          </a:ln>
        </p:spPr>
        <p:txBody>
          <a:bodyPr wrap="square">
            <a:spAutoFit/>
          </a:bodyPr>
          <a:lstStyle/>
          <a:p>
            <a:r>
              <a:rPr lang="en-US" sz="7200" b="1" dirty="0"/>
              <a:t>Sensitivity: 96.7%</a:t>
            </a:r>
          </a:p>
        </p:txBody>
      </p:sp>
      <p:pic>
        <p:nvPicPr>
          <p:cNvPr id="8" name="Picture 6" descr="Red x mark icon - Free red x mark icons">
            <a:extLst>
              <a:ext uri="{FF2B5EF4-FFF2-40B4-BE49-F238E27FC236}">
                <a16:creationId xmlns:a16="http://schemas.microsoft.com/office/drawing/2014/main" id="{1CBFCBF6-D5A5-BA4E-8F79-BE095F67E4E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20244513">
            <a:off x="4988865" y="3041240"/>
            <a:ext cx="666750" cy="66675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6756A9F3-47CE-6B4D-8A66-C544FA2B4AFE}"/>
              </a:ext>
            </a:extLst>
          </p:cNvPr>
          <p:cNvSpPr txBox="1"/>
          <p:nvPr/>
        </p:nvSpPr>
        <p:spPr>
          <a:xfrm rot="20418947">
            <a:off x="2181181" y="3297343"/>
            <a:ext cx="7691761" cy="1015663"/>
          </a:xfrm>
          <a:prstGeom prst="rect">
            <a:avLst/>
          </a:prstGeom>
          <a:noFill/>
        </p:spPr>
        <p:txBody>
          <a:bodyPr wrap="square" rtlCol="0">
            <a:spAutoFit/>
          </a:bodyPr>
          <a:lstStyle/>
          <a:p>
            <a:r>
              <a:rPr lang="en-US" sz="6000" b="1" dirty="0">
                <a:solidFill>
                  <a:srgbClr val="C00000"/>
                </a:solidFill>
              </a:rPr>
              <a:t>Prosecutor’s</a:t>
            </a:r>
            <a:r>
              <a:rPr lang="en-US" sz="4000" b="1" dirty="0">
                <a:solidFill>
                  <a:srgbClr val="C00000"/>
                </a:solidFill>
              </a:rPr>
              <a:t> </a:t>
            </a:r>
            <a:r>
              <a:rPr lang="en-US" sz="6000" b="1" dirty="0">
                <a:solidFill>
                  <a:srgbClr val="C00000"/>
                </a:solidFill>
              </a:rPr>
              <a:t>fallacy</a:t>
            </a:r>
          </a:p>
        </p:txBody>
      </p:sp>
      <p:sp>
        <p:nvSpPr>
          <p:cNvPr id="4" name="Rectangle 3">
            <a:extLst>
              <a:ext uri="{FF2B5EF4-FFF2-40B4-BE49-F238E27FC236}">
                <a16:creationId xmlns:a16="http://schemas.microsoft.com/office/drawing/2014/main" id="{EFD08D22-2798-8A4C-A81A-DD4D9D9992FC}"/>
              </a:ext>
            </a:extLst>
          </p:cNvPr>
          <p:cNvSpPr/>
          <p:nvPr/>
        </p:nvSpPr>
        <p:spPr>
          <a:xfrm>
            <a:off x="4037583" y="5367793"/>
            <a:ext cx="4116833" cy="523220"/>
          </a:xfrm>
          <a:prstGeom prst="rect">
            <a:avLst/>
          </a:prstGeom>
        </p:spPr>
        <p:txBody>
          <a:bodyPr wrap="none">
            <a:spAutoFit/>
          </a:bodyPr>
          <a:lstStyle/>
          <a:p>
            <a:pPr algn="r"/>
            <a:r>
              <a:rPr lang="en-US" sz="2800" b="1" dirty="0">
                <a:solidFill>
                  <a:srgbClr val="0070C0"/>
                </a:solidFill>
              </a:rPr>
              <a:t>P(COVID | pos test): ???</a:t>
            </a:r>
          </a:p>
        </p:txBody>
      </p:sp>
      <p:sp>
        <p:nvSpPr>
          <p:cNvPr id="7" name="TextBox 6">
            <a:extLst>
              <a:ext uri="{FF2B5EF4-FFF2-40B4-BE49-F238E27FC236}">
                <a16:creationId xmlns:a16="http://schemas.microsoft.com/office/drawing/2014/main" id="{FF18BED6-0A6E-6C4B-81D8-A723687F4711}"/>
              </a:ext>
            </a:extLst>
          </p:cNvPr>
          <p:cNvSpPr txBox="1"/>
          <p:nvPr/>
        </p:nvSpPr>
        <p:spPr>
          <a:xfrm>
            <a:off x="1658529" y="3177700"/>
            <a:ext cx="1514476" cy="369332"/>
          </a:xfrm>
          <a:prstGeom prst="rect">
            <a:avLst/>
          </a:prstGeom>
          <a:noFill/>
        </p:spPr>
        <p:txBody>
          <a:bodyPr wrap="square" rtlCol="0">
            <a:spAutoFit/>
          </a:bodyPr>
          <a:lstStyle/>
          <a:p>
            <a:pPr algn="ctr"/>
            <a:r>
              <a:rPr lang="en-US" dirty="0"/>
              <a:t>Choose me!</a:t>
            </a:r>
          </a:p>
        </p:txBody>
      </p:sp>
      <p:sp>
        <p:nvSpPr>
          <p:cNvPr id="40" name="TextBox 39">
            <a:extLst>
              <a:ext uri="{FF2B5EF4-FFF2-40B4-BE49-F238E27FC236}">
                <a16:creationId xmlns:a16="http://schemas.microsoft.com/office/drawing/2014/main" id="{5709EAE8-B273-B143-9643-B35B27566099}"/>
              </a:ext>
            </a:extLst>
          </p:cNvPr>
          <p:cNvSpPr txBox="1"/>
          <p:nvPr/>
        </p:nvSpPr>
        <p:spPr>
          <a:xfrm>
            <a:off x="2976561" y="3274355"/>
            <a:ext cx="1514476" cy="369332"/>
          </a:xfrm>
          <a:prstGeom prst="rect">
            <a:avLst/>
          </a:prstGeom>
          <a:noFill/>
        </p:spPr>
        <p:txBody>
          <a:bodyPr wrap="square" rtlCol="0">
            <a:spAutoFit/>
          </a:bodyPr>
          <a:lstStyle/>
          <a:p>
            <a:pPr algn="ctr"/>
            <a:r>
              <a:rPr lang="en-US" dirty="0"/>
              <a:t>Choose me!</a:t>
            </a:r>
          </a:p>
        </p:txBody>
      </p:sp>
      <p:sp>
        <p:nvSpPr>
          <p:cNvPr id="41" name="TextBox 40">
            <a:extLst>
              <a:ext uri="{FF2B5EF4-FFF2-40B4-BE49-F238E27FC236}">
                <a16:creationId xmlns:a16="http://schemas.microsoft.com/office/drawing/2014/main" id="{606B4886-8429-374F-ACFF-A95A78B3C38B}"/>
              </a:ext>
            </a:extLst>
          </p:cNvPr>
          <p:cNvSpPr txBox="1"/>
          <p:nvPr/>
        </p:nvSpPr>
        <p:spPr>
          <a:xfrm>
            <a:off x="4263625" y="3174941"/>
            <a:ext cx="1514476" cy="369332"/>
          </a:xfrm>
          <a:prstGeom prst="rect">
            <a:avLst/>
          </a:prstGeom>
          <a:noFill/>
        </p:spPr>
        <p:txBody>
          <a:bodyPr wrap="square" rtlCol="0">
            <a:spAutoFit/>
          </a:bodyPr>
          <a:lstStyle/>
          <a:p>
            <a:pPr algn="ctr"/>
            <a:r>
              <a:rPr lang="en-US" dirty="0"/>
              <a:t>Choose me!</a:t>
            </a:r>
          </a:p>
        </p:txBody>
      </p:sp>
      <p:sp>
        <p:nvSpPr>
          <p:cNvPr id="42" name="TextBox 41">
            <a:extLst>
              <a:ext uri="{FF2B5EF4-FFF2-40B4-BE49-F238E27FC236}">
                <a16:creationId xmlns:a16="http://schemas.microsoft.com/office/drawing/2014/main" id="{A1ECA5C9-2EEE-DD4C-AB93-D75BA972F372}"/>
              </a:ext>
            </a:extLst>
          </p:cNvPr>
          <p:cNvSpPr txBox="1"/>
          <p:nvPr/>
        </p:nvSpPr>
        <p:spPr>
          <a:xfrm>
            <a:off x="5641183" y="3274355"/>
            <a:ext cx="1514476" cy="369332"/>
          </a:xfrm>
          <a:prstGeom prst="rect">
            <a:avLst/>
          </a:prstGeom>
          <a:noFill/>
        </p:spPr>
        <p:txBody>
          <a:bodyPr wrap="square" rtlCol="0">
            <a:spAutoFit/>
          </a:bodyPr>
          <a:lstStyle/>
          <a:p>
            <a:pPr algn="ctr"/>
            <a:r>
              <a:rPr lang="en-US" dirty="0"/>
              <a:t>Choose me!</a:t>
            </a:r>
          </a:p>
        </p:txBody>
      </p:sp>
      <p:sp>
        <p:nvSpPr>
          <p:cNvPr id="43" name="TextBox 42">
            <a:extLst>
              <a:ext uri="{FF2B5EF4-FFF2-40B4-BE49-F238E27FC236}">
                <a16:creationId xmlns:a16="http://schemas.microsoft.com/office/drawing/2014/main" id="{13CA5C6F-336E-074E-9C4D-0D1E187D5E45}"/>
              </a:ext>
            </a:extLst>
          </p:cNvPr>
          <p:cNvSpPr txBox="1"/>
          <p:nvPr/>
        </p:nvSpPr>
        <p:spPr>
          <a:xfrm>
            <a:off x="6943727" y="3170433"/>
            <a:ext cx="1514476" cy="369332"/>
          </a:xfrm>
          <a:prstGeom prst="rect">
            <a:avLst/>
          </a:prstGeom>
          <a:noFill/>
        </p:spPr>
        <p:txBody>
          <a:bodyPr wrap="square" rtlCol="0">
            <a:spAutoFit/>
          </a:bodyPr>
          <a:lstStyle/>
          <a:p>
            <a:pPr algn="ctr"/>
            <a:r>
              <a:rPr lang="en-US" dirty="0"/>
              <a:t>Choose me!</a:t>
            </a:r>
          </a:p>
        </p:txBody>
      </p:sp>
      <p:sp>
        <p:nvSpPr>
          <p:cNvPr id="44" name="TextBox 43">
            <a:extLst>
              <a:ext uri="{FF2B5EF4-FFF2-40B4-BE49-F238E27FC236}">
                <a16:creationId xmlns:a16="http://schemas.microsoft.com/office/drawing/2014/main" id="{4848E30E-4491-7440-A272-C733FE383C5B}"/>
              </a:ext>
            </a:extLst>
          </p:cNvPr>
          <p:cNvSpPr txBox="1"/>
          <p:nvPr/>
        </p:nvSpPr>
        <p:spPr>
          <a:xfrm>
            <a:off x="8251020" y="3225722"/>
            <a:ext cx="1514476" cy="369332"/>
          </a:xfrm>
          <a:prstGeom prst="rect">
            <a:avLst/>
          </a:prstGeom>
          <a:noFill/>
        </p:spPr>
        <p:txBody>
          <a:bodyPr wrap="square" rtlCol="0">
            <a:spAutoFit/>
          </a:bodyPr>
          <a:lstStyle/>
          <a:p>
            <a:pPr algn="ctr"/>
            <a:r>
              <a:rPr lang="en-US" dirty="0"/>
              <a:t>Choose me!</a:t>
            </a:r>
          </a:p>
        </p:txBody>
      </p:sp>
      <p:sp>
        <p:nvSpPr>
          <p:cNvPr id="45" name="TextBox 44">
            <a:extLst>
              <a:ext uri="{FF2B5EF4-FFF2-40B4-BE49-F238E27FC236}">
                <a16:creationId xmlns:a16="http://schemas.microsoft.com/office/drawing/2014/main" id="{F06F044C-D337-C744-9942-9D5F2EC275B6}"/>
              </a:ext>
            </a:extLst>
          </p:cNvPr>
          <p:cNvSpPr txBox="1"/>
          <p:nvPr/>
        </p:nvSpPr>
        <p:spPr>
          <a:xfrm>
            <a:off x="271453" y="3523853"/>
            <a:ext cx="1514476" cy="369332"/>
          </a:xfrm>
          <a:prstGeom prst="rect">
            <a:avLst/>
          </a:prstGeom>
          <a:noFill/>
        </p:spPr>
        <p:txBody>
          <a:bodyPr wrap="square" rtlCol="0">
            <a:spAutoFit/>
          </a:bodyPr>
          <a:lstStyle/>
          <a:p>
            <a:pPr algn="ctr"/>
            <a:r>
              <a:rPr lang="en-US" dirty="0"/>
              <a:t>Choose me!</a:t>
            </a:r>
          </a:p>
        </p:txBody>
      </p:sp>
      <p:sp>
        <p:nvSpPr>
          <p:cNvPr id="46" name="TextBox 45">
            <a:extLst>
              <a:ext uri="{FF2B5EF4-FFF2-40B4-BE49-F238E27FC236}">
                <a16:creationId xmlns:a16="http://schemas.microsoft.com/office/drawing/2014/main" id="{A446898F-1C83-1A42-8BEC-B38580F4A9C3}"/>
              </a:ext>
            </a:extLst>
          </p:cNvPr>
          <p:cNvSpPr txBox="1"/>
          <p:nvPr/>
        </p:nvSpPr>
        <p:spPr>
          <a:xfrm>
            <a:off x="14294" y="3894888"/>
            <a:ext cx="1514476" cy="369332"/>
          </a:xfrm>
          <a:prstGeom prst="rect">
            <a:avLst/>
          </a:prstGeom>
          <a:noFill/>
        </p:spPr>
        <p:txBody>
          <a:bodyPr wrap="square" rtlCol="0">
            <a:spAutoFit/>
          </a:bodyPr>
          <a:lstStyle/>
          <a:p>
            <a:pPr algn="ctr"/>
            <a:r>
              <a:rPr lang="en-US" dirty="0"/>
              <a:t>Choose me!</a:t>
            </a:r>
          </a:p>
        </p:txBody>
      </p:sp>
      <p:sp>
        <p:nvSpPr>
          <p:cNvPr id="47" name="TextBox 46">
            <a:extLst>
              <a:ext uri="{FF2B5EF4-FFF2-40B4-BE49-F238E27FC236}">
                <a16:creationId xmlns:a16="http://schemas.microsoft.com/office/drawing/2014/main" id="{07FCC835-D77D-2A49-A180-09DA7F82DB53}"/>
              </a:ext>
            </a:extLst>
          </p:cNvPr>
          <p:cNvSpPr txBox="1"/>
          <p:nvPr/>
        </p:nvSpPr>
        <p:spPr>
          <a:xfrm>
            <a:off x="271453" y="4289827"/>
            <a:ext cx="1514476" cy="369332"/>
          </a:xfrm>
          <a:prstGeom prst="rect">
            <a:avLst/>
          </a:prstGeom>
          <a:noFill/>
        </p:spPr>
        <p:txBody>
          <a:bodyPr wrap="square" rtlCol="0">
            <a:spAutoFit/>
          </a:bodyPr>
          <a:lstStyle/>
          <a:p>
            <a:pPr algn="ctr"/>
            <a:r>
              <a:rPr lang="en-US" dirty="0"/>
              <a:t>Choose me!</a:t>
            </a:r>
          </a:p>
        </p:txBody>
      </p:sp>
      <p:sp>
        <p:nvSpPr>
          <p:cNvPr id="48" name="TextBox 47">
            <a:extLst>
              <a:ext uri="{FF2B5EF4-FFF2-40B4-BE49-F238E27FC236}">
                <a16:creationId xmlns:a16="http://schemas.microsoft.com/office/drawing/2014/main" id="{34371C0D-F1E4-1544-BD2D-586DCDA9971A}"/>
              </a:ext>
            </a:extLst>
          </p:cNvPr>
          <p:cNvSpPr txBox="1"/>
          <p:nvPr/>
        </p:nvSpPr>
        <p:spPr>
          <a:xfrm>
            <a:off x="1674017" y="4582608"/>
            <a:ext cx="1514476" cy="369332"/>
          </a:xfrm>
          <a:prstGeom prst="rect">
            <a:avLst/>
          </a:prstGeom>
          <a:noFill/>
        </p:spPr>
        <p:txBody>
          <a:bodyPr wrap="square" rtlCol="0">
            <a:spAutoFit/>
          </a:bodyPr>
          <a:lstStyle/>
          <a:p>
            <a:pPr algn="ctr"/>
            <a:r>
              <a:rPr lang="en-US" dirty="0"/>
              <a:t>Choose me!</a:t>
            </a:r>
          </a:p>
        </p:txBody>
      </p:sp>
      <p:sp>
        <p:nvSpPr>
          <p:cNvPr id="49" name="TextBox 48">
            <a:extLst>
              <a:ext uri="{FF2B5EF4-FFF2-40B4-BE49-F238E27FC236}">
                <a16:creationId xmlns:a16="http://schemas.microsoft.com/office/drawing/2014/main" id="{2B108A6F-B017-3348-AC8B-2861A901E7E9}"/>
              </a:ext>
            </a:extLst>
          </p:cNvPr>
          <p:cNvSpPr txBox="1"/>
          <p:nvPr/>
        </p:nvSpPr>
        <p:spPr>
          <a:xfrm>
            <a:off x="2976561" y="4451879"/>
            <a:ext cx="1514476" cy="369332"/>
          </a:xfrm>
          <a:prstGeom prst="rect">
            <a:avLst/>
          </a:prstGeom>
          <a:noFill/>
        </p:spPr>
        <p:txBody>
          <a:bodyPr wrap="square" rtlCol="0">
            <a:spAutoFit/>
          </a:bodyPr>
          <a:lstStyle/>
          <a:p>
            <a:pPr algn="ctr"/>
            <a:r>
              <a:rPr lang="en-US" dirty="0"/>
              <a:t>Choose me!</a:t>
            </a:r>
          </a:p>
        </p:txBody>
      </p:sp>
      <p:sp>
        <p:nvSpPr>
          <p:cNvPr id="50" name="TextBox 49">
            <a:extLst>
              <a:ext uri="{FF2B5EF4-FFF2-40B4-BE49-F238E27FC236}">
                <a16:creationId xmlns:a16="http://schemas.microsoft.com/office/drawing/2014/main" id="{D063B9F2-896D-CF4F-AF68-C24885AAEAFA}"/>
              </a:ext>
            </a:extLst>
          </p:cNvPr>
          <p:cNvSpPr txBox="1"/>
          <p:nvPr/>
        </p:nvSpPr>
        <p:spPr>
          <a:xfrm>
            <a:off x="4316616" y="4718455"/>
            <a:ext cx="1514476" cy="369332"/>
          </a:xfrm>
          <a:prstGeom prst="rect">
            <a:avLst/>
          </a:prstGeom>
          <a:noFill/>
        </p:spPr>
        <p:txBody>
          <a:bodyPr wrap="square" rtlCol="0">
            <a:spAutoFit/>
          </a:bodyPr>
          <a:lstStyle/>
          <a:p>
            <a:pPr algn="ctr"/>
            <a:r>
              <a:rPr lang="en-US" dirty="0"/>
              <a:t>Choose me!</a:t>
            </a:r>
          </a:p>
        </p:txBody>
      </p:sp>
      <p:sp>
        <p:nvSpPr>
          <p:cNvPr id="51" name="TextBox 50">
            <a:extLst>
              <a:ext uri="{FF2B5EF4-FFF2-40B4-BE49-F238E27FC236}">
                <a16:creationId xmlns:a16="http://schemas.microsoft.com/office/drawing/2014/main" id="{B2D76C6E-C80E-8A45-9D93-3FB52AA25C97}"/>
              </a:ext>
            </a:extLst>
          </p:cNvPr>
          <p:cNvSpPr txBox="1"/>
          <p:nvPr/>
        </p:nvSpPr>
        <p:spPr>
          <a:xfrm>
            <a:off x="5619160" y="4587726"/>
            <a:ext cx="1514476" cy="369332"/>
          </a:xfrm>
          <a:prstGeom prst="rect">
            <a:avLst/>
          </a:prstGeom>
          <a:noFill/>
        </p:spPr>
        <p:txBody>
          <a:bodyPr wrap="square" rtlCol="0">
            <a:spAutoFit/>
          </a:bodyPr>
          <a:lstStyle/>
          <a:p>
            <a:pPr algn="ctr"/>
            <a:r>
              <a:rPr lang="en-US" dirty="0"/>
              <a:t>Choose me!</a:t>
            </a:r>
          </a:p>
        </p:txBody>
      </p:sp>
      <p:sp>
        <p:nvSpPr>
          <p:cNvPr id="52" name="TextBox 51">
            <a:extLst>
              <a:ext uri="{FF2B5EF4-FFF2-40B4-BE49-F238E27FC236}">
                <a16:creationId xmlns:a16="http://schemas.microsoft.com/office/drawing/2014/main" id="{EA202648-C615-6C4D-BCFA-D9756F713A88}"/>
              </a:ext>
            </a:extLst>
          </p:cNvPr>
          <p:cNvSpPr txBox="1"/>
          <p:nvPr/>
        </p:nvSpPr>
        <p:spPr>
          <a:xfrm>
            <a:off x="6974435" y="4699369"/>
            <a:ext cx="1514476" cy="369332"/>
          </a:xfrm>
          <a:prstGeom prst="rect">
            <a:avLst/>
          </a:prstGeom>
          <a:noFill/>
        </p:spPr>
        <p:txBody>
          <a:bodyPr wrap="square" rtlCol="0">
            <a:spAutoFit/>
          </a:bodyPr>
          <a:lstStyle/>
          <a:p>
            <a:pPr algn="ctr"/>
            <a:r>
              <a:rPr lang="en-US" dirty="0"/>
              <a:t>Choose me!</a:t>
            </a:r>
          </a:p>
        </p:txBody>
      </p:sp>
      <p:sp>
        <p:nvSpPr>
          <p:cNvPr id="53" name="TextBox 52">
            <a:extLst>
              <a:ext uri="{FF2B5EF4-FFF2-40B4-BE49-F238E27FC236}">
                <a16:creationId xmlns:a16="http://schemas.microsoft.com/office/drawing/2014/main" id="{6C5325A2-7FC0-A548-B65E-9A44E43D07C0}"/>
              </a:ext>
            </a:extLst>
          </p:cNvPr>
          <p:cNvSpPr txBox="1"/>
          <p:nvPr/>
        </p:nvSpPr>
        <p:spPr>
          <a:xfrm>
            <a:off x="8276979" y="4439252"/>
            <a:ext cx="1514476" cy="369332"/>
          </a:xfrm>
          <a:prstGeom prst="rect">
            <a:avLst/>
          </a:prstGeom>
          <a:noFill/>
        </p:spPr>
        <p:txBody>
          <a:bodyPr wrap="square" rtlCol="0">
            <a:spAutoFit/>
          </a:bodyPr>
          <a:lstStyle/>
          <a:p>
            <a:pPr algn="ctr"/>
            <a:r>
              <a:rPr lang="en-US" dirty="0"/>
              <a:t>Choose me!</a:t>
            </a:r>
          </a:p>
        </p:txBody>
      </p:sp>
      <p:sp>
        <p:nvSpPr>
          <p:cNvPr id="54" name="TextBox 53">
            <a:extLst>
              <a:ext uri="{FF2B5EF4-FFF2-40B4-BE49-F238E27FC236}">
                <a16:creationId xmlns:a16="http://schemas.microsoft.com/office/drawing/2014/main" id="{361288E2-DB97-F146-9CEB-79391AA81920}"/>
              </a:ext>
            </a:extLst>
          </p:cNvPr>
          <p:cNvSpPr txBox="1"/>
          <p:nvPr/>
        </p:nvSpPr>
        <p:spPr>
          <a:xfrm>
            <a:off x="8884437" y="3805174"/>
            <a:ext cx="1514476" cy="369332"/>
          </a:xfrm>
          <a:prstGeom prst="rect">
            <a:avLst/>
          </a:prstGeom>
          <a:noFill/>
        </p:spPr>
        <p:txBody>
          <a:bodyPr wrap="square" rtlCol="0">
            <a:spAutoFit/>
          </a:bodyPr>
          <a:lstStyle/>
          <a:p>
            <a:pPr algn="ctr"/>
            <a:r>
              <a:rPr lang="en-US" dirty="0"/>
              <a:t>Choose me!</a:t>
            </a:r>
          </a:p>
        </p:txBody>
      </p:sp>
      <p:sp>
        <p:nvSpPr>
          <p:cNvPr id="55" name="TextBox 54">
            <a:extLst>
              <a:ext uri="{FF2B5EF4-FFF2-40B4-BE49-F238E27FC236}">
                <a16:creationId xmlns:a16="http://schemas.microsoft.com/office/drawing/2014/main" id="{C42F5D2E-85F4-B34F-814F-9D1508B89054}"/>
              </a:ext>
            </a:extLst>
          </p:cNvPr>
          <p:cNvSpPr txBox="1"/>
          <p:nvPr/>
        </p:nvSpPr>
        <p:spPr>
          <a:xfrm>
            <a:off x="9209372" y="4123315"/>
            <a:ext cx="1514476" cy="369332"/>
          </a:xfrm>
          <a:prstGeom prst="rect">
            <a:avLst/>
          </a:prstGeom>
          <a:noFill/>
        </p:spPr>
        <p:txBody>
          <a:bodyPr wrap="square" rtlCol="0">
            <a:spAutoFit/>
          </a:bodyPr>
          <a:lstStyle/>
          <a:p>
            <a:pPr algn="ctr"/>
            <a:r>
              <a:rPr lang="en-US" dirty="0"/>
              <a:t>Choose me!</a:t>
            </a:r>
          </a:p>
        </p:txBody>
      </p:sp>
      <p:sp>
        <p:nvSpPr>
          <p:cNvPr id="56" name="TextBox 55">
            <a:extLst>
              <a:ext uri="{FF2B5EF4-FFF2-40B4-BE49-F238E27FC236}">
                <a16:creationId xmlns:a16="http://schemas.microsoft.com/office/drawing/2014/main" id="{F593EB5C-BED6-0640-8C59-A3ABD4F7DA5F}"/>
              </a:ext>
            </a:extLst>
          </p:cNvPr>
          <p:cNvSpPr txBox="1"/>
          <p:nvPr/>
        </p:nvSpPr>
        <p:spPr>
          <a:xfrm>
            <a:off x="9169004" y="3511689"/>
            <a:ext cx="1514476" cy="369332"/>
          </a:xfrm>
          <a:prstGeom prst="rect">
            <a:avLst/>
          </a:prstGeom>
          <a:noFill/>
        </p:spPr>
        <p:txBody>
          <a:bodyPr wrap="square" rtlCol="0">
            <a:spAutoFit/>
          </a:bodyPr>
          <a:lstStyle/>
          <a:p>
            <a:pPr algn="ctr"/>
            <a:r>
              <a:rPr lang="en-US" dirty="0"/>
              <a:t>Choose me!</a:t>
            </a:r>
          </a:p>
        </p:txBody>
      </p:sp>
    </p:spTree>
    <p:extLst>
      <p:ext uri="{BB962C8B-B14F-4D97-AF65-F5344CB8AC3E}">
        <p14:creationId xmlns:p14="http://schemas.microsoft.com/office/powerpoint/2010/main" val="1896449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1"/>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5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1" grpId="0"/>
      <p:bldP spid="4" grpId="0"/>
      <p:bldP spid="7" grpId="0"/>
      <p:bldP spid="40" grpId="0"/>
      <p:bldP spid="41" grpId="0"/>
      <p:bldP spid="42" grpId="0"/>
      <p:bldP spid="43" grpId="0"/>
      <p:bldP spid="44" grpId="0"/>
      <p:bldP spid="45" grpId="0"/>
      <p:bldP spid="46" grpId="0"/>
      <p:bldP spid="47" grpId="0"/>
      <p:bldP spid="48" grpId="0"/>
      <p:bldP spid="49" grpId="0"/>
      <p:bldP spid="50" grpId="0"/>
      <p:bldP spid="51" grpId="0"/>
      <p:bldP spid="52" grpId="0"/>
      <p:bldP spid="53" grpId="0"/>
      <p:bldP spid="54" grpId="0"/>
      <p:bldP spid="55" grpId="0"/>
      <p:bldP spid="56"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Table 4">
            <a:extLst>
              <a:ext uri="{FF2B5EF4-FFF2-40B4-BE49-F238E27FC236}">
                <a16:creationId xmlns:a16="http://schemas.microsoft.com/office/drawing/2014/main" id="{17213C37-67D5-D047-8C9C-91AE0977932A}"/>
              </a:ext>
            </a:extLst>
          </p:cNvPr>
          <p:cNvGraphicFramePr>
            <a:graphicFrameLocks noGrp="1"/>
          </p:cNvGraphicFramePr>
          <p:nvPr>
            <p:extLst>
              <p:ext uri="{D42A27DB-BD31-4B8C-83A1-F6EECF244321}">
                <p14:modId xmlns:p14="http://schemas.microsoft.com/office/powerpoint/2010/main" val="2871971685"/>
              </p:ext>
            </p:extLst>
          </p:nvPr>
        </p:nvGraphicFramePr>
        <p:xfrm>
          <a:off x="2794000" y="2566644"/>
          <a:ext cx="6604000" cy="1815883"/>
        </p:xfrm>
        <a:graphic>
          <a:graphicData uri="http://schemas.openxmlformats.org/drawingml/2006/table">
            <a:tbl>
              <a:tblPr/>
              <a:tblGrid>
                <a:gridCol w="2324100">
                  <a:extLst>
                    <a:ext uri="{9D8B030D-6E8A-4147-A177-3AD203B41FA5}">
                      <a16:colId xmlns:a16="http://schemas.microsoft.com/office/drawing/2014/main" val="2558199059"/>
                    </a:ext>
                  </a:extLst>
                </a:gridCol>
                <a:gridCol w="1244600">
                  <a:extLst>
                    <a:ext uri="{9D8B030D-6E8A-4147-A177-3AD203B41FA5}">
                      <a16:colId xmlns:a16="http://schemas.microsoft.com/office/drawing/2014/main" val="2261278289"/>
                    </a:ext>
                  </a:extLst>
                </a:gridCol>
                <a:gridCol w="1257300">
                  <a:extLst>
                    <a:ext uri="{9D8B030D-6E8A-4147-A177-3AD203B41FA5}">
                      <a16:colId xmlns:a16="http://schemas.microsoft.com/office/drawing/2014/main" val="3226409117"/>
                    </a:ext>
                  </a:extLst>
                </a:gridCol>
                <a:gridCol w="1778000">
                  <a:extLst>
                    <a:ext uri="{9D8B030D-6E8A-4147-A177-3AD203B41FA5}">
                      <a16:colId xmlns:a16="http://schemas.microsoft.com/office/drawing/2014/main" val="552789733"/>
                    </a:ext>
                  </a:extLst>
                </a:gridCol>
              </a:tblGrid>
              <a:tr h="494032">
                <a:tc>
                  <a:txBody>
                    <a:bodyPr/>
                    <a:lstStyle/>
                    <a:p>
                      <a:pPr algn="ctr" fontAlgn="b"/>
                      <a:r>
                        <a:rPr lang="en-US" sz="2000" b="1"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Test pos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Test neg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47977660"/>
                  </a:ext>
                </a:extLst>
              </a:tr>
              <a:tr h="440617">
                <a:tc>
                  <a:txBody>
                    <a:bodyPr/>
                    <a:lstStyle/>
                    <a:p>
                      <a:pPr algn="l" fontAlgn="b"/>
                      <a:r>
                        <a:rPr lang="en-US" sz="2000" b="0" i="0" u="none" strike="noStrike" dirty="0">
                          <a:solidFill>
                            <a:srgbClr val="000000"/>
                          </a:solidFill>
                          <a:effectLst/>
                          <a:latin typeface="Calibri" panose="020F0502020204030204" pitchFamily="34" charset="0"/>
                        </a:rPr>
                        <a:t>Has COVID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C00000"/>
                          </a:solidFill>
                          <a:effectLst/>
                          <a:latin typeface="Calibri" panose="020F0502020204030204" pitchFamily="34" charset="0"/>
                        </a:rPr>
                        <a:t>20,307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693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C00000"/>
                          </a:solidFill>
                          <a:effectLst/>
                          <a:latin typeface="Calibri" panose="020F0502020204030204" pitchFamily="34" charset="0"/>
                        </a:rPr>
                        <a:t>21,000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212241"/>
                  </a:ext>
                </a:extLst>
              </a:tr>
              <a:tr h="440617">
                <a:tc>
                  <a:txBody>
                    <a:bodyPr/>
                    <a:lstStyle/>
                    <a:p>
                      <a:pPr algn="l" fontAlgn="b"/>
                      <a:r>
                        <a:rPr lang="en-US" sz="2000" b="0" i="0" u="none" strike="noStrike" dirty="0">
                          <a:solidFill>
                            <a:srgbClr val="000000"/>
                          </a:solidFill>
                          <a:effectLst/>
                          <a:latin typeface="Calibri" panose="020F0502020204030204" pitchFamily="34" charset="0"/>
                        </a:rPr>
                        <a:t>Does not have COVID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9,790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70C0"/>
                          </a:solidFill>
                          <a:effectLst/>
                          <a:latin typeface="Calibri" panose="020F0502020204030204" pitchFamily="34" charset="0"/>
                        </a:rPr>
                        <a:t>969,210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70C0"/>
                          </a:solidFill>
                          <a:effectLst/>
                          <a:latin typeface="Calibri" panose="020F0502020204030204" pitchFamily="34" charset="0"/>
                        </a:rPr>
                        <a:t>979,000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359010554"/>
                  </a:ext>
                </a:extLst>
              </a:tr>
              <a:tr h="440617">
                <a:tc>
                  <a:txBody>
                    <a:bodyPr/>
                    <a:lstStyle/>
                    <a:p>
                      <a:pPr algn="l" fontAlgn="b"/>
                      <a:r>
                        <a:rPr lang="en-US" sz="2000" b="1" i="0" u="none" strike="noStrike" dirty="0">
                          <a:solidFill>
                            <a:srgbClr val="000000"/>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30,097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969,903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1,000,000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509288837"/>
                  </a:ext>
                </a:extLst>
              </a:tr>
            </a:tbl>
          </a:graphicData>
        </a:graphic>
      </p:graphicFrame>
      <p:sp>
        <p:nvSpPr>
          <p:cNvPr id="8" name="TextBox 7">
            <a:extLst>
              <a:ext uri="{FF2B5EF4-FFF2-40B4-BE49-F238E27FC236}">
                <a16:creationId xmlns:a16="http://schemas.microsoft.com/office/drawing/2014/main" id="{15B57EDD-2045-694F-8603-FE7341A49AC5}"/>
              </a:ext>
            </a:extLst>
          </p:cNvPr>
          <p:cNvSpPr txBox="1"/>
          <p:nvPr/>
        </p:nvSpPr>
        <p:spPr>
          <a:xfrm>
            <a:off x="5643218" y="6155844"/>
            <a:ext cx="5967590" cy="553998"/>
          </a:xfrm>
          <a:prstGeom prst="rect">
            <a:avLst/>
          </a:prstGeom>
          <a:noFill/>
        </p:spPr>
        <p:txBody>
          <a:bodyPr wrap="square" rtlCol="0">
            <a:spAutoFit/>
          </a:bodyPr>
          <a:lstStyle/>
          <a:p>
            <a:r>
              <a:rPr lang="en-US" sz="1000" dirty="0"/>
              <a:t>*https://</a:t>
            </a:r>
            <a:r>
              <a:rPr lang="en-US" sz="1000" dirty="0" err="1"/>
              <a:t>www.news-medical.net</a:t>
            </a:r>
            <a:r>
              <a:rPr lang="en-US" sz="1000" dirty="0"/>
              <a:t>/news/20210208/New-machine-learning-algorithm-estimates-number-of-COVID-19-cases-in-the-US.aspx#:~:text=Of%20those%2071%20million%20Americans,were%20potentially%20contagious%20on%20Feb.</a:t>
            </a:r>
          </a:p>
        </p:txBody>
      </p:sp>
      <p:sp>
        <p:nvSpPr>
          <p:cNvPr id="3" name="TextBox 2">
            <a:extLst>
              <a:ext uri="{FF2B5EF4-FFF2-40B4-BE49-F238E27FC236}">
                <a16:creationId xmlns:a16="http://schemas.microsoft.com/office/drawing/2014/main" id="{104CFE6F-632B-3C4B-AA15-0DE1767A8030}"/>
              </a:ext>
            </a:extLst>
          </p:cNvPr>
          <p:cNvSpPr txBox="1"/>
          <p:nvPr/>
        </p:nvSpPr>
        <p:spPr>
          <a:xfrm>
            <a:off x="774700" y="1960790"/>
            <a:ext cx="8496300" cy="461665"/>
          </a:xfrm>
          <a:prstGeom prst="rect">
            <a:avLst/>
          </a:prstGeom>
          <a:noFill/>
        </p:spPr>
        <p:txBody>
          <a:bodyPr wrap="square" rtlCol="0">
            <a:spAutoFit/>
          </a:bodyPr>
          <a:lstStyle/>
          <a:p>
            <a:r>
              <a:rPr lang="en-US" sz="2400" b="1" dirty="0"/>
              <a:t>COVID-19 cases in U.S.</a:t>
            </a:r>
            <a:r>
              <a:rPr lang="en-US" sz="2400" b="1" dirty="0">
                <a:sym typeface="Wingdings" pitchFamily="2" charset="2"/>
              </a:rPr>
              <a:t> (Feb 2021):  </a:t>
            </a:r>
            <a:r>
              <a:rPr lang="en-US" sz="2400" dirty="0">
                <a:sym typeface="Wingdings" pitchFamily="2" charset="2"/>
              </a:rPr>
              <a:t>2.1% *</a:t>
            </a:r>
            <a:endParaRPr lang="en-US" sz="2400" dirty="0"/>
          </a:p>
        </p:txBody>
      </p:sp>
      <p:sp>
        <p:nvSpPr>
          <p:cNvPr id="10" name="Rectangle 9">
            <a:extLst>
              <a:ext uri="{FF2B5EF4-FFF2-40B4-BE49-F238E27FC236}">
                <a16:creationId xmlns:a16="http://schemas.microsoft.com/office/drawing/2014/main" id="{341B34CD-1CA7-2A49-BB46-44850D088C8A}"/>
              </a:ext>
            </a:extLst>
          </p:cNvPr>
          <p:cNvSpPr/>
          <p:nvPr/>
        </p:nvSpPr>
        <p:spPr>
          <a:xfrm>
            <a:off x="2138221" y="4482472"/>
            <a:ext cx="3649461" cy="1384995"/>
          </a:xfrm>
          <a:prstGeom prst="rect">
            <a:avLst/>
          </a:prstGeom>
        </p:spPr>
        <p:txBody>
          <a:bodyPr wrap="none">
            <a:spAutoFit/>
          </a:bodyPr>
          <a:lstStyle/>
          <a:p>
            <a:pPr algn="r"/>
            <a:r>
              <a:rPr lang="en-US" sz="2800" b="1" dirty="0"/>
              <a:t>Sensitivity:</a:t>
            </a:r>
          </a:p>
          <a:p>
            <a:pPr algn="r"/>
            <a:r>
              <a:rPr lang="en-US" sz="2800" b="1" dirty="0">
                <a:solidFill>
                  <a:srgbClr val="C00000"/>
                </a:solidFill>
              </a:rPr>
              <a:t>P(COVID):</a:t>
            </a:r>
          </a:p>
          <a:p>
            <a:pPr algn="r"/>
            <a:r>
              <a:rPr lang="en-US" sz="2800" b="1" dirty="0">
                <a:solidFill>
                  <a:srgbClr val="0070C0"/>
                </a:solidFill>
              </a:rPr>
              <a:t>P(COVID | test pos):</a:t>
            </a:r>
          </a:p>
        </p:txBody>
      </p:sp>
      <p:sp>
        <p:nvSpPr>
          <p:cNvPr id="11" name="TextBox 10">
            <a:extLst>
              <a:ext uri="{FF2B5EF4-FFF2-40B4-BE49-F238E27FC236}">
                <a16:creationId xmlns:a16="http://schemas.microsoft.com/office/drawing/2014/main" id="{1F7EF565-48D1-6748-8BA0-90740FCFC9B0}"/>
              </a:ext>
            </a:extLst>
          </p:cNvPr>
          <p:cNvSpPr txBox="1"/>
          <p:nvPr/>
        </p:nvSpPr>
        <p:spPr>
          <a:xfrm>
            <a:off x="5811836" y="4496692"/>
            <a:ext cx="4241944" cy="1384995"/>
          </a:xfrm>
          <a:prstGeom prst="rect">
            <a:avLst/>
          </a:prstGeom>
          <a:noFill/>
        </p:spPr>
        <p:txBody>
          <a:bodyPr wrap="square" rtlCol="0">
            <a:spAutoFit/>
          </a:bodyPr>
          <a:lstStyle/>
          <a:p>
            <a:r>
              <a:rPr lang="en-US" sz="2800" dirty="0"/>
              <a:t>96.7%</a:t>
            </a:r>
          </a:p>
          <a:p>
            <a:r>
              <a:rPr lang="en-US" sz="2800" dirty="0">
                <a:solidFill>
                  <a:srgbClr val="C00000"/>
                </a:solidFill>
              </a:rPr>
              <a:t>96.7%</a:t>
            </a:r>
          </a:p>
          <a:p>
            <a:r>
              <a:rPr lang="en-US" sz="2800" b="1" dirty="0">
                <a:solidFill>
                  <a:srgbClr val="0070C0"/>
                </a:solidFill>
              </a:rPr>
              <a:t>67.5%</a:t>
            </a:r>
            <a:r>
              <a:rPr lang="en-US" sz="2800" dirty="0">
                <a:solidFill>
                  <a:srgbClr val="0070C0"/>
                </a:solidFill>
              </a:rPr>
              <a:t> (20,307 / 30,097)</a:t>
            </a:r>
          </a:p>
        </p:txBody>
      </p:sp>
      <p:sp>
        <p:nvSpPr>
          <p:cNvPr id="4" name="Oval 3">
            <a:extLst>
              <a:ext uri="{FF2B5EF4-FFF2-40B4-BE49-F238E27FC236}">
                <a16:creationId xmlns:a16="http://schemas.microsoft.com/office/drawing/2014/main" id="{977C13B1-6766-5240-93C3-7B15190297D8}"/>
              </a:ext>
            </a:extLst>
          </p:cNvPr>
          <p:cNvSpPr/>
          <p:nvPr/>
        </p:nvSpPr>
        <p:spPr>
          <a:xfrm>
            <a:off x="5643219" y="1960790"/>
            <a:ext cx="1400520" cy="53376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8BD463E0-EC3E-1240-8915-36816D28CBFF}"/>
              </a:ext>
            </a:extLst>
          </p:cNvPr>
          <p:cNvSpPr/>
          <p:nvPr/>
        </p:nvSpPr>
        <p:spPr>
          <a:xfrm>
            <a:off x="8158809" y="3992956"/>
            <a:ext cx="1400520" cy="53376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6753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5" name="Table 4">
            <a:extLst>
              <a:ext uri="{FF2B5EF4-FFF2-40B4-BE49-F238E27FC236}">
                <a16:creationId xmlns:a16="http://schemas.microsoft.com/office/drawing/2014/main" id="{17213C37-67D5-D047-8C9C-91AE0977932A}"/>
              </a:ext>
            </a:extLst>
          </p:cNvPr>
          <p:cNvGraphicFramePr>
            <a:graphicFrameLocks noGrp="1"/>
          </p:cNvGraphicFramePr>
          <p:nvPr>
            <p:extLst>
              <p:ext uri="{D42A27DB-BD31-4B8C-83A1-F6EECF244321}">
                <p14:modId xmlns:p14="http://schemas.microsoft.com/office/powerpoint/2010/main" val="2292766237"/>
              </p:ext>
            </p:extLst>
          </p:nvPr>
        </p:nvGraphicFramePr>
        <p:xfrm>
          <a:off x="2794000" y="2566644"/>
          <a:ext cx="6604000" cy="1815883"/>
        </p:xfrm>
        <a:graphic>
          <a:graphicData uri="http://schemas.openxmlformats.org/drawingml/2006/table">
            <a:tbl>
              <a:tblPr/>
              <a:tblGrid>
                <a:gridCol w="2849563">
                  <a:extLst>
                    <a:ext uri="{9D8B030D-6E8A-4147-A177-3AD203B41FA5}">
                      <a16:colId xmlns:a16="http://schemas.microsoft.com/office/drawing/2014/main" val="2558199059"/>
                    </a:ext>
                  </a:extLst>
                </a:gridCol>
                <a:gridCol w="1143000">
                  <a:extLst>
                    <a:ext uri="{9D8B030D-6E8A-4147-A177-3AD203B41FA5}">
                      <a16:colId xmlns:a16="http://schemas.microsoft.com/office/drawing/2014/main" val="2261278289"/>
                    </a:ext>
                  </a:extLst>
                </a:gridCol>
                <a:gridCol w="1300162">
                  <a:extLst>
                    <a:ext uri="{9D8B030D-6E8A-4147-A177-3AD203B41FA5}">
                      <a16:colId xmlns:a16="http://schemas.microsoft.com/office/drawing/2014/main" val="3226409117"/>
                    </a:ext>
                  </a:extLst>
                </a:gridCol>
                <a:gridCol w="1311275">
                  <a:extLst>
                    <a:ext uri="{9D8B030D-6E8A-4147-A177-3AD203B41FA5}">
                      <a16:colId xmlns:a16="http://schemas.microsoft.com/office/drawing/2014/main" val="552789733"/>
                    </a:ext>
                  </a:extLst>
                </a:gridCol>
              </a:tblGrid>
              <a:tr h="494032">
                <a:tc>
                  <a:txBody>
                    <a:bodyPr/>
                    <a:lstStyle/>
                    <a:p>
                      <a:pPr algn="ctr" fontAlgn="b"/>
                      <a:r>
                        <a:rPr lang="en-US" sz="2000" b="1"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Test pos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Test neg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47977660"/>
                  </a:ext>
                </a:extLst>
              </a:tr>
              <a:tr h="440617">
                <a:tc>
                  <a:txBody>
                    <a:bodyPr/>
                    <a:lstStyle/>
                    <a:p>
                      <a:pPr algn="l" fontAlgn="b"/>
                      <a:r>
                        <a:rPr lang="en-US" sz="2000" b="0" i="0" u="none" strike="noStrike" dirty="0">
                          <a:solidFill>
                            <a:srgbClr val="000000"/>
                          </a:solidFill>
                          <a:effectLst/>
                          <a:latin typeface="Calibri" panose="020F0502020204030204" pitchFamily="34" charset="0"/>
                        </a:rPr>
                        <a:t>Has smallpox</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212241"/>
                  </a:ext>
                </a:extLst>
              </a:tr>
              <a:tr h="440617">
                <a:tc>
                  <a:txBody>
                    <a:bodyPr/>
                    <a:lstStyle/>
                    <a:p>
                      <a:pPr algn="l" fontAlgn="b"/>
                      <a:r>
                        <a:rPr lang="en-US" sz="2000" b="0" i="0" u="none" strike="noStrike" dirty="0">
                          <a:solidFill>
                            <a:srgbClr val="000000"/>
                          </a:solidFill>
                          <a:effectLst/>
                          <a:latin typeface="Calibri" panose="020F0502020204030204" pitchFamily="34" charset="0"/>
                        </a:rPr>
                        <a:t>Does not have smallpox</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10,000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990,000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1,000,000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359010554"/>
                  </a:ext>
                </a:extLst>
              </a:tr>
              <a:tr h="440617">
                <a:tc>
                  <a:txBody>
                    <a:bodyPr/>
                    <a:lstStyle/>
                    <a:p>
                      <a:pPr algn="l" fontAlgn="b"/>
                      <a:r>
                        <a:rPr lang="en-US" sz="2000" b="1" i="0" u="none" strike="noStrike" dirty="0">
                          <a:solidFill>
                            <a:srgbClr val="000000"/>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10,000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990,000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1,000,000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509288837"/>
                  </a:ext>
                </a:extLst>
              </a:tr>
            </a:tbl>
          </a:graphicData>
        </a:graphic>
      </p:graphicFrame>
      <p:sp>
        <p:nvSpPr>
          <p:cNvPr id="3" name="TextBox 2">
            <a:extLst>
              <a:ext uri="{FF2B5EF4-FFF2-40B4-BE49-F238E27FC236}">
                <a16:creationId xmlns:a16="http://schemas.microsoft.com/office/drawing/2014/main" id="{104CFE6F-632B-3C4B-AA15-0DE1767A8030}"/>
              </a:ext>
            </a:extLst>
          </p:cNvPr>
          <p:cNvSpPr txBox="1"/>
          <p:nvPr/>
        </p:nvSpPr>
        <p:spPr>
          <a:xfrm>
            <a:off x="774700" y="1960790"/>
            <a:ext cx="8496300" cy="461665"/>
          </a:xfrm>
          <a:prstGeom prst="rect">
            <a:avLst/>
          </a:prstGeom>
          <a:noFill/>
        </p:spPr>
        <p:txBody>
          <a:bodyPr wrap="square" rtlCol="0">
            <a:spAutoFit/>
          </a:bodyPr>
          <a:lstStyle/>
          <a:p>
            <a:r>
              <a:rPr lang="en-US" sz="2400" b="1" dirty="0"/>
              <a:t>Cases of smallpox</a:t>
            </a:r>
            <a:r>
              <a:rPr lang="en-US" sz="2400" b="1" dirty="0">
                <a:sym typeface="Wingdings" pitchFamily="2" charset="2"/>
              </a:rPr>
              <a:t>:  </a:t>
            </a:r>
            <a:r>
              <a:rPr lang="en-US" sz="2400" dirty="0">
                <a:sym typeface="Wingdings" pitchFamily="2" charset="2"/>
              </a:rPr>
              <a:t>0% (eradicated in 1977)</a:t>
            </a:r>
            <a:endParaRPr lang="en-US" sz="2400" dirty="0"/>
          </a:p>
        </p:txBody>
      </p:sp>
      <p:sp>
        <p:nvSpPr>
          <p:cNvPr id="10" name="Rectangle 9">
            <a:extLst>
              <a:ext uri="{FF2B5EF4-FFF2-40B4-BE49-F238E27FC236}">
                <a16:creationId xmlns:a16="http://schemas.microsoft.com/office/drawing/2014/main" id="{341B34CD-1CA7-2A49-BB46-44850D088C8A}"/>
              </a:ext>
            </a:extLst>
          </p:cNvPr>
          <p:cNvSpPr/>
          <p:nvPr/>
        </p:nvSpPr>
        <p:spPr>
          <a:xfrm>
            <a:off x="1877123" y="4482472"/>
            <a:ext cx="3910559" cy="1384995"/>
          </a:xfrm>
          <a:prstGeom prst="rect">
            <a:avLst/>
          </a:prstGeom>
        </p:spPr>
        <p:txBody>
          <a:bodyPr wrap="none">
            <a:spAutoFit/>
          </a:bodyPr>
          <a:lstStyle/>
          <a:p>
            <a:pPr algn="r"/>
            <a:r>
              <a:rPr lang="en-US" sz="2800" b="1" dirty="0"/>
              <a:t>Sensitivity:</a:t>
            </a:r>
          </a:p>
          <a:p>
            <a:pPr algn="r"/>
            <a:r>
              <a:rPr lang="en-US" sz="2800" b="1" dirty="0">
                <a:solidFill>
                  <a:srgbClr val="C00000"/>
                </a:solidFill>
              </a:rPr>
              <a:t>P(smallpox):</a:t>
            </a:r>
          </a:p>
          <a:p>
            <a:pPr algn="r"/>
            <a:r>
              <a:rPr lang="en-US" sz="2800" b="1" dirty="0">
                <a:solidFill>
                  <a:srgbClr val="0070C0"/>
                </a:solidFill>
              </a:rPr>
              <a:t>P(smallpox | test pos):</a:t>
            </a:r>
          </a:p>
        </p:txBody>
      </p:sp>
      <p:sp>
        <p:nvSpPr>
          <p:cNvPr id="11" name="TextBox 10">
            <a:extLst>
              <a:ext uri="{FF2B5EF4-FFF2-40B4-BE49-F238E27FC236}">
                <a16:creationId xmlns:a16="http://schemas.microsoft.com/office/drawing/2014/main" id="{1F7EF565-48D1-6748-8BA0-90740FCFC9B0}"/>
              </a:ext>
            </a:extLst>
          </p:cNvPr>
          <p:cNvSpPr txBox="1"/>
          <p:nvPr/>
        </p:nvSpPr>
        <p:spPr>
          <a:xfrm>
            <a:off x="5811836" y="4496692"/>
            <a:ext cx="4241944" cy="1384995"/>
          </a:xfrm>
          <a:prstGeom prst="rect">
            <a:avLst/>
          </a:prstGeom>
          <a:noFill/>
        </p:spPr>
        <p:txBody>
          <a:bodyPr wrap="square" rtlCol="0">
            <a:spAutoFit/>
          </a:bodyPr>
          <a:lstStyle/>
          <a:p>
            <a:r>
              <a:rPr lang="en-US" sz="2800" dirty="0"/>
              <a:t>96.7%</a:t>
            </a:r>
          </a:p>
          <a:p>
            <a:r>
              <a:rPr lang="en-US" sz="2800" dirty="0">
                <a:solidFill>
                  <a:srgbClr val="C00000"/>
                </a:solidFill>
              </a:rPr>
              <a:t>96.7%</a:t>
            </a:r>
          </a:p>
          <a:p>
            <a:r>
              <a:rPr lang="en-US" sz="2800" b="1" dirty="0">
                <a:solidFill>
                  <a:srgbClr val="0070C0"/>
                </a:solidFill>
              </a:rPr>
              <a:t>0%</a:t>
            </a:r>
            <a:r>
              <a:rPr lang="en-US" sz="2800" dirty="0">
                <a:solidFill>
                  <a:srgbClr val="0070C0"/>
                </a:solidFill>
              </a:rPr>
              <a:t> (0 / 10,000)</a:t>
            </a:r>
          </a:p>
        </p:txBody>
      </p:sp>
      <p:sp>
        <p:nvSpPr>
          <p:cNvPr id="8" name="Oval 7">
            <a:extLst>
              <a:ext uri="{FF2B5EF4-FFF2-40B4-BE49-F238E27FC236}">
                <a16:creationId xmlns:a16="http://schemas.microsoft.com/office/drawing/2014/main" id="{5704B99D-59B2-3F4D-8061-334DEF5E6BA0}"/>
              </a:ext>
            </a:extLst>
          </p:cNvPr>
          <p:cNvSpPr/>
          <p:nvPr/>
        </p:nvSpPr>
        <p:spPr>
          <a:xfrm>
            <a:off x="3132142" y="1960790"/>
            <a:ext cx="1400520" cy="53376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FBF039A-BCB5-EF41-BFF3-3FD92CC1B363}"/>
              </a:ext>
            </a:extLst>
          </p:cNvPr>
          <p:cNvSpPr/>
          <p:nvPr/>
        </p:nvSpPr>
        <p:spPr>
          <a:xfrm>
            <a:off x="8099430" y="3948712"/>
            <a:ext cx="1400520" cy="53376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534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Table 3">
            <a:extLst>
              <a:ext uri="{FF2B5EF4-FFF2-40B4-BE49-F238E27FC236}">
                <a16:creationId xmlns:a16="http://schemas.microsoft.com/office/drawing/2014/main" id="{59B7BE1E-CB48-654C-86BD-FFF2A40CC596}"/>
              </a:ext>
            </a:extLst>
          </p:cNvPr>
          <p:cNvGraphicFramePr>
            <a:graphicFrameLocks noGrp="1"/>
          </p:cNvGraphicFramePr>
          <p:nvPr>
            <p:extLst>
              <p:ext uri="{D42A27DB-BD31-4B8C-83A1-F6EECF244321}">
                <p14:modId xmlns:p14="http://schemas.microsoft.com/office/powerpoint/2010/main" val="308269871"/>
              </p:ext>
            </p:extLst>
          </p:nvPr>
        </p:nvGraphicFramePr>
        <p:xfrm>
          <a:off x="2794000" y="2025800"/>
          <a:ext cx="6604000" cy="1815883"/>
        </p:xfrm>
        <a:graphic>
          <a:graphicData uri="http://schemas.openxmlformats.org/drawingml/2006/table">
            <a:tbl>
              <a:tblPr/>
              <a:tblGrid>
                <a:gridCol w="2324100">
                  <a:extLst>
                    <a:ext uri="{9D8B030D-6E8A-4147-A177-3AD203B41FA5}">
                      <a16:colId xmlns:a16="http://schemas.microsoft.com/office/drawing/2014/main" val="2558199059"/>
                    </a:ext>
                  </a:extLst>
                </a:gridCol>
                <a:gridCol w="1244600">
                  <a:extLst>
                    <a:ext uri="{9D8B030D-6E8A-4147-A177-3AD203B41FA5}">
                      <a16:colId xmlns:a16="http://schemas.microsoft.com/office/drawing/2014/main" val="2261278289"/>
                    </a:ext>
                  </a:extLst>
                </a:gridCol>
                <a:gridCol w="1257300">
                  <a:extLst>
                    <a:ext uri="{9D8B030D-6E8A-4147-A177-3AD203B41FA5}">
                      <a16:colId xmlns:a16="http://schemas.microsoft.com/office/drawing/2014/main" val="3226409117"/>
                    </a:ext>
                  </a:extLst>
                </a:gridCol>
                <a:gridCol w="1778000">
                  <a:extLst>
                    <a:ext uri="{9D8B030D-6E8A-4147-A177-3AD203B41FA5}">
                      <a16:colId xmlns:a16="http://schemas.microsoft.com/office/drawing/2014/main" val="552789733"/>
                    </a:ext>
                  </a:extLst>
                </a:gridCol>
              </a:tblGrid>
              <a:tr h="494032">
                <a:tc>
                  <a:txBody>
                    <a:bodyPr/>
                    <a:lstStyle/>
                    <a:p>
                      <a:pPr algn="ctr" fontAlgn="b"/>
                      <a:r>
                        <a:rPr lang="en-US" sz="2000" b="1"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Test pos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Test neg</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47977660"/>
                  </a:ext>
                </a:extLst>
              </a:tr>
              <a:tr h="440617">
                <a:tc>
                  <a:txBody>
                    <a:bodyPr/>
                    <a:lstStyle/>
                    <a:p>
                      <a:pPr algn="l" fontAlgn="b"/>
                      <a:r>
                        <a:rPr lang="en-US" sz="2000" b="0" i="0" u="none" strike="noStrike" dirty="0">
                          <a:solidFill>
                            <a:srgbClr val="000000"/>
                          </a:solidFill>
                          <a:effectLst/>
                          <a:latin typeface="Calibri" panose="020F0502020204030204" pitchFamily="34" charset="0"/>
                        </a:rPr>
                        <a:t>Has COVID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C00000"/>
                          </a:solidFill>
                          <a:effectLst/>
                          <a:latin typeface="Calibri" panose="020F0502020204030204" pitchFamily="34" charset="0"/>
                        </a:rPr>
                        <a:t>20,307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693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C00000"/>
                          </a:solidFill>
                          <a:effectLst/>
                          <a:latin typeface="Calibri" panose="020F0502020204030204" pitchFamily="34" charset="0"/>
                        </a:rPr>
                        <a:t>21,000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212241"/>
                  </a:ext>
                </a:extLst>
              </a:tr>
              <a:tr h="440617">
                <a:tc>
                  <a:txBody>
                    <a:bodyPr/>
                    <a:lstStyle/>
                    <a:p>
                      <a:pPr algn="l" fontAlgn="b"/>
                      <a:r>
                        <a:rPr lang="en-US" sz="2000" b="0" i="0" u="none" strike="noStrike" dirty="0">
                          <a:solidFill>
                            <a:srgbClr val="000000"/>
                          </a:solidFill>
                          <a:effectLst/>
                          <a:latin typeface="Calibri" panose="020F0502020204030204" pitchFamily="34" charset="0"/>
                        </a:rPr>
                        <a:t>Does not have COVID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9,790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70C0"/>
                          </a:solidFill>
                          <a:effectLst/>
                          <a:latin typeface="Calibri" panose="020F0502020204030204" pitchFamily="34" charset="0"/>
                        </a:rPr>
                        <a:t>969,210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70C0"/>
                          </a:solidFill>
                          <a:effectLst/>
                          <a:latin typeface="Calibri" panose="020F0502020204030204" pitchFamily="34" charset="0"/>
                        </a:rPr>
                        <a:t>979,000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359010554"/>
                  </a:ext>
                </a:extLst>
              </a:tr>
              <a:tr h="440617">
                <a:tc>
                  <a:txBody>
                    <a:bodyPr/>
                    <a:lstStyle/>
                    <a:p>
                      <a:pPr algn="l" fontAlgn="b"/>
                      <a:r>
                        <a:rPr lang="en-US" sz="2000" b="1" i="0" u="none" strike="noStrike" dirty="0">
                          <a:solidFill>
                            <a:srgbClr val="000000"/>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30,097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969,903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1,000,000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509288837"/>
                  </a:ext>
                </a:extLst>
              </a:tr>
            </a:tbl>
          </a:graphicData>
        </a:graphic>
      </p:graphicFrame>
      <p:sp>
        <p:nvSpPr>
          <p:cNvPr id="5" name="Rectangle 4">
            <a:extLst>
              <a:ext uri="{FF2B5EF4-FFF2-40B4-BE49-F238E27FC236}">
                <a16:creationId xmlns:a16="http://schemas.microsoft.com/office/drawing/2014/main" id="{873E85EB-E8BB-314A-915E-9DBD8D6C8D3F}"/>
              </a:ext>
            </a:extLst>
          </p:cNvPr>
          <p:cNvSpPr/>
          <p:nvPr/>
        </p:nvSpPr>
        <p:spPr>
          <a:xfrm>
            <a:off x="2359192" y="4186048"/>
            <a:ext cx="8766008" cy="707886"/>
          </a:xfrm>
          <a:prstGeom prst="rect">
            <a:avLst/>
          </a:prstGeom>
          <a:solidFill>
            <a:schemeClr val="bg1"/>
          </a:solidFill>
        </p:spPr>
        <p:txBody>
          <a:bodyPr wrap="square">
            <a:spAutoFit/>
          </a:bodyPr>
          <a:lstStyle/>
          <a:p>
            <a:r>
              <a:rPr lang="en-US" sz="2000" dirty="0"/>
              <a:t>	p(COVID | test pos) = </a:t>
            </a:r>
            <a:r>
              <a:rPr lang="en-US" sz="2000" u="sng" dirty="0"/>
              <a:t>p(COVID) * p(test pos | COVID)</a:t>
            </a:r>
          </a:p>
          <a:p>
            <a:r>
              <a:rPr lang="en-US" sz="2000" dirty="0"/>
              <a:t>									p(test pos)</a:t>
            </a:r>
          </a:p>
        </p:txBody>
      </p:sp>
      <p:sp>
        <p:nvSpPr>
          <p:cNvPr id="6" name="Rectangle 5">
            <a:extLst>
              <a:ext uri="{FF2B5EF4-FFF2-40B4-BE49-F238E27FC236}">
                <a16:creationId xmlns:a16="http://schemas.microsoft.com/office/drawing/2014/main" id="{A02C891E-EC0F-B44B-8D9F-E96436AD2D5E}"/>
              </a:ext>
            </a:extLst>
          </p:cNvPr>
          <p:cNvSpPr/>
          <p:nvPr/>
        </p:nvSpPr>
        <p:spPr>
          <a:xfrm>
            <a:off x="5003800" y="4940101"/>
            <a:ext cx="4597400" cy="707886"/>
          </a:xfrm>
          <a:prstGeom prst="rect">
            <a:avLst/>
          </a:prstGeom>
          <a:solidFill>
            <a:schemeClr val="bg1"/>
          </a:solidFill>
        </p:spPr>
        <p:txBody>
          <a:bodyPr wrap="square">
            <a:spAutoFit/>
          </a:bodyPr>
          <a:lstStyle/>
          <a:p>
            <a:r>
              <a:rPr lang="en-US" sz="2000" dirty="0"/>
              <a:t>= </a:t>
            </a:r>
            <a:r>
              <a:rPr lang="en-US" sz="2000" u="sng" dirty="0"/>
              <a:t>21,000 / 1,000,000 * 20,307 / 21,000</a:t>
            </a:r>
          </a:p>
          <a:p>
            <a:r>
              <a:rPr lang="en-US" sz="2000" dirty="0"/>
              <a:t>			30,097 / 1,000,000</a:t>
            </a:r>
          </a:p>
        </p:txBody>
      </p:sp>
      <p:sp>
        <p:nvSpPr>
          <p:cNvPr id="7" name="Rectangle 6">
            <a:extLst>
              <a:ext uri="{FF2B5EF4-FFF2-40B4-BE49-F238E27FC236}">
                <a16:creationId xmlns:a16="http://schemas.microsoft.com/office/drawing/2014/main" id="{57D1B0A6-0C7B-834C-8BDA-C6D86DC1992D}"/>
              </a:ext>
            </a:extLst>
          </p:cNvPr>
          <p:cNvSpPr/>
          <p:nvPr/>
        </p:nvSpPr>
        <p:spPr>
          <a:xfrm>
            <a:off x="5003800" y="5647987"/>
            <a:ext cx="4597400" cy="400110"/>
          </a:xfrm>
          <a:prstGeom prst="rect">
            <a:avLst/>
          </a:prstGeom>
          <a:solidFill>
            <a:schemeClr val="bg1"/>
          </a:solidFill>
        </p:spPr>
        <p:txBody>
          <a:bodyPr wrap="square">
            <a:spAutoFit/>
          </a:bodyPr>
          <a:lstStyle/>
          <a:p>
            <a:r>
              <a:rPr lang="en-US" sz="2000" dirty="0"/>
              <a:t>= 20,307 / 30,097 = </a:t>
            </a:r>
            <a:r>
              <a:rPr lang="en-US" sz="2000" b="1" dirty="0"/>
              <a:t>67.5%</a:t>
            </a:r>
          </a:p>
        </p:txBody>
      </p:sp>
    </p:spTree>
    <p:extLst>
      <p:ext uri="{BB962C8B-B14F-4D97-AF65-F5344CB8AC3E}">
        <p14:creationId xmlns:p14="http://schemas.microsoft.com/office/powerpoint/2010/main" val="42461784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4011904547"/>
              </p:ext>
            </p:extLst>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55D79D43-6535-254D-946C-684A7C19B978}"/>
              </a:ext>
            </a:extLst>
          </p:cNvPr>
          <p:cNvSpPr txBox="1"/>
          <p:nvPr/>
        </p:nvSpPr>
        <p:spPr>
          <a:xfrm>
            <a:off x="1846430" y="2817213"/>
            <a:ext cx="3678070" cy="523220"/>
          </a:xfrm>
          <a:prstGeom prst="rect">
            <a:avLst/>
          </a:prstGeom>
          <a:noFill/>
        </p:spPr>
        <p:txBody>
          <a:bodyPr wrap="square" rtlCol="0">
            <a:spAutoFit/>
          </a:bodyPr>
          <a:lstStyle/>
          <a:p>
            <a:pPr algn="r"/>
            <a:r>
              <a:rPr lang="en-US" sz="2800" b="1" dirty="0"/>
              <a:t>Odds of winning</a:t>
            </a:r>
            <a:r>
              <a:rPr lang="en-US" sz="2800" dirty="0"/>
              <a:t>:</a:t>
            </a:r>
          </a:p>
        </p:txBody>
      </p:sp>
      <p:sp>
        <p:nvSpPr>
          <p:cNvPr id="5" name="TextBox 4">
            <a:extLst>
              <a:ext uri="{FF2B5EF4-FFF2-40B4-BE49-F238E27FC236}">
                <a16:creationId xmlns:a16="http://schemas.microsoft.com/office/drawing/2014/main" id="{AAABFB77-2B1D-734F-80F0-C703FE944015}"/>
              </a:ext>
            </a:extLst>
          </p:cNvPr>
          <p:cNvSpPr txBox="1"/>
          <p:nvPr/>
        </p:nvSpPr>
        <p:spPr>
          <a:xfrm>
            <a:off x="5753100" y="6151081"/>
            <a:ext cx="6081713" cy="584775"/>
          </a:xfrm>
          <a:prstGeom prst="rect">
            <a:avLst/>
          </a:prstGeom>
          <a:noFill/>
        </p:spPr>
        <p:txBody>
          <a:bodyPr wrap="square" rtlCol="0">
            <a:spAutoFit/>
          </a:bodyPr>
          <a:lstStyle/>
          <a:p>
            <a:r>
              <a:rPr lang="en-US" sz="1600" dirty="0"/>
              <a:t>*https://</a:t>
            </a:r>
            <a:r>
              <a:rPr lang="en-US" sz="1600" dirty="0" err="1"/>
              <a:t>www.medtechdive.com</a:t>
            </a:r>
            <a:r>
              <a:rPr lang="en-US" sz="1600" dirty="0"/>
              <a:t>/news/quidel-says-its-covid-19-antigen-test-is-now-on-par-with-pcr-accuracy/581902/</a:t>
            </a:r>
          </a:p>
        </p:txBody>
      </p:sp>
      <p:sp>
        <p:nvSpPr>
          <p:cNvPr id="6" name="TextBox 5">
            <a:extLst>
              <a:ext uri="{FF2B5EF4-FFF2-40B4-BE49-F238E27FC236}">
                <a16:creationId xmlns:a16="http://schemas.microsoft.com/office/drawing/2014/main" id="{DE089D29-36BC-F840-9743-D900E856EBA1}"/>
              </a:ext>
            </a:extLst>
          </p:cNvPr>
          <p:cNvSpPr txBox="1"/>
          <p:nvPr/>
        </p:nvSpPr>
        <p:spPr>
          <a:xfrm>
            <a:off x="479592" y="1999082"/>
            <a:ext cx="4803608" cy="523220"/>
          </a:xfrm>
          <a:prstGeom prst="rect">
            <a:avLst/>
          </a:prstGeom>
          <a:noFill/>
        </p:spPr>
        <p:txBody>
          <a:bodyPr wrap="square" rtlCol="0">
            <a:spAutoFit/>
          </a:bodyPr>
          <a:lstStyle/>
          <a:p>
            <a:r>
              <a:rPr lang="en-US" sz="2800" b="1" u="sng" dirty="0"/>
              <a:t>Powerball Lottery</a:t>
            </a:r>
            <a:endParaRPr lang="en-US" sz="2800" u="sng" dirty="0"/>
          </a:p>
        </p:txBody>
      </p:sp>
      <p:sp>
        <p:nvSpPr>
          <p:cNvPr id="7" name="TextBox 6">
            <a:extLst>
              <a:ext uri="{FF2B5EF4-FFF2-40B4-BE49-F238E27FC236}">
                <a16:creationId xmlns:a16="http://schemas.microsoft.com/office/drawing/2014/main" id="{D5287E73-F7C7-6F4C-80C7-33D79062C5F3}"/>
              </a:ext>
            </a:extLst>
          </p:cNvPr>
          <p:cNvSpPr txBox="1"/>
          <p:nvPr/>
        </p:nvSpPr>
        <p:spPr>
          <a:xfrm>
            <a:off x="5595936" y="2817213"/>
            <a:ext cx="3019509" cy="523220"/>
          </a:xfrm>
          <a:prstGeom prst="rect">
            <a:avLst/>
          </a:prstGeom>
          <a:noFill/>
        </p:spPr>
        <p:txBody>
          <a:bodyPr wrap="square" rtlCol="0">
            <a:spAutoFit/>
          </a:bodyPr>
          <a:lstStyle/>
          <a:p>
            <a:r>
              <a:rPr lang="en-US" sz="2800" dirty="0"/>
              <a:t>1 in 292,000,000*</a:t>
            </a:r>
          </a:p>
        </p:txBody>
      </p:sp>
      <p:pic>
        <p:nvPicPr>
          <p:cNvPr id="8" name="Picture 6" descr="Red x mark icon - Free red x mark icons">
            <a:extLst>
              <a:ext uri="{FF2B5EF4-FFF2-40B4-BE49-F238E27FC236}">
                <a16:creationId xmlns:a16="http://schemas.microsoft.com/office/drawing/2014/main" id="{1E5577E7-992C-CB42-A68B-7B47E132D29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20654117">
            <a:off x="3352090" y="4713469"/>
            <a:ext cx="666750" cy="66675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23085A0-3175-6448-B3D7-23B21BEDFA56}"/>
              </a:ext>
            </a:extLst>
          </p:cNvPr>
          <p:cNvSpPr txBox="1"/>
          <p:nvPr/>
        </p:nvSpPr>
        <p:spPr>
          <a:xfrm rot="20570969">
            <a:off x="3674571" y="3913614"/>
            <a:ext cx="5184424" cy="707886"/>
          </a:xfrm>
          <a:prstGeom prst="rect">
            <a:avLst/>
          </a:prstGeom>
          <a:noFill/>
        </p:spPr>
        <p:txBody>
          <a:bodyPr wrap="square" rtlCol="0">
            <a:spAutoFit/>
          </a:bodyPr>
          <a:lstStyle/>
          <a:p>
            <a:pPr algn="ctr"/>
            <a:r>
              <a:rPr lang="en-US" sz="4000" b="1" dirty="0">
                <a:solidFill>
                  <a:srgbClr val="C00000"/>
                </a:solidFill>
              </a:rPr>
              <a:t>Prosecutor’s fallacy</a:t>
            </a:r>
          </a:p>
        </p:txBody>
      </p:sp>
      <p:sp>
        <p:nvSpPr>
          <p:cNvPr id="10" name="TextBox 9">
            <a:extLst>
              <a:ext uri="{FF2B5EF4-FFF2-40B4-BE49-F238E27FC236}">
                <a16:creationId xmlns:a16="http://schemas.microsoft.com/office/drawing/2014/main" id="{E7B24EFB-F70F-7449-9BBA-6266E8176E03}"/>
              </a:ext>
            </a:extLst>
          </p:cNvPr>
          <p:cNvSpPr txBox="1"/>
          <p:nvPr/>
        </p:nvSpPr>
        <p:spPr>
          <a:xfrm>
            <a:off x="619292" y="3948322"/>
            <a:ext cx="4803608" cy="523220"/>
          </a:xfrm>
          <a:prstGeom prst="rect">
            <a:avLst/>
          </a:prstGeom>
          <a:noFill/>
        </p:spPr>
        <p:txBody>
          <a:bodyPr wrap="square" rtlCol="0">
            <a:spAutoFit/>
          </a:bodyPr>
          <a:lstStyle/>
          <a:p>
            <a:pPr algn="r"/>
            <a:r>
              <a:rPr lang="en-US" sz="2800" b="1" dirty="0">
                <a:solidFill>
                  <a:srgbClr val="C00000"/>
                </a:solidFill>
              </a:rPr>
              <a:t>Probability you cheated</a:t>
            </a:r>
            <a:r>
              <a:rPr lang="en-US" sz="2800" dirty="0">
                <a:solidFill>
                  <a:srgbClr val="C00000"/>
                </a:solidFill>
              </a:rPr>
              <a:t>:</a:t>
            </a:r>
          </a:p>
        </p:txBody>
      </p:sp>
      <p:sp>
        <p:nvSpPr>
          <p:cNvPr id="11" name="TextBox 10">
            <a:extLst>
              <a:ext uri="{FF2B5EF4-FFF2-40B4-BE49-F238E27FC236}">
                <a16:creationId xmlns:a16="http://schemas.microsoft.com/office/drawing/2014/main" id="{AE0A7A67-DB35-3A49-A7AA-BEB63D7DDEDA}"/>
              </a:ext>
            </a:extLst>
          </p:cNvPr>
          <p:cNvSpPr txBox="1"/>
          <p:nvPr/>
        </p:nvSpPr>
        <p:spPr>
          <a:xfrm>
            <a:off x="5494336" y="3948322"/>
            <a:ext cx="5238749" cy="523220"/>
          </a:xfrm>
          <a:prstGeom prst="rect">
            <a:avLst/>
          </a:prstGeom>
          <a:noFill/>
        </p:spPr>
        <p:txBody>
          <a:bodyPr wrap="square" rtlCol="0">
            <a:spAutoFit/>
          </a:bodyPr>
          <a:lstStyle/>
          <a:p>
            <a:r>
              <a:rPr lang="en-US" sz="2800" dirty="0">
                <a:solidFill>
                  <a:srgbClr val="C00000"/>
                </a:solidFill>
              </a:rPr>
              <a:t>291,999,999 in 292,000,000*</a:t>
            </a:r>
          </a:p>
        </p:txBody>
      </p:sp>
    </p:spTree>
    <p:extLst>
      <p:ext uri="{BB962C8B-B14F-4D97-AF65-F5344CB8AC3E}">
        <p14:creationId xmlns:p14="http://schemas.microsoft.com/office/powerpoint/2010/main" val="3351498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Table 3">
            <a:extLst>
              <a:ext uri="{FF2B5EF4-FFF2-40B4-BE49-F238E27FC236}">
                <a16:creationId xmlns:a16="http://schemas.microsoft.com/office/drawing/2014/main" id="{F4D20B45-E8AF-344B-A775-1E80483D82B3}"/>
              </a:ext>
            </a:extLst>
          </p:cNvPr>
          <p:cNvGraphicFramePr>
            <a:graphicFrameLocks noGrp="1"/>
          </p:cNvGraphicFramePr>
          <p:nvPr>
            <p:extLst>
              <p:ext uri="{D42A27DB-BD31-4B8C-83A1-F6EECF244321}">
                <p14:modId xmlns:p14="http://schemas.microsoft.com/office/powerpoint/2010/main" val="2741897007"/>
              </p:ext>
            </p:extLst>
          </p:nvPr>
        </p:nvGraphicFramePr>
        <p:xfrm>
          <a:off x="2308223" y="2784541"/>
          <a:ext cx="6342064" cy="1940976"/>
        </p:xfrm>
        <a:graphic>
          <a:graphicData uri="http://schemas.openxmlformats.org/drawingml/2006/table">
            <a:tbl>
              <a:tblPr/>
              <a:tblGrid>
                <a:gridCol w="1892300">
                  <a:extLst>
                    <a:ext uri="{9D8B030D-6E8A-4147-A177-3AD203B41FA5}">
                      <a16:colId xmlns:a16="http://schemas.microsoft.com/office/drawing/2014/main" val="2558199059"/>
                    </a:ext>
                  </a:extLst>
                </a:gridCol>
                <a:gridCol w="1320800">
                  <a:extLst>
                    <a:ext uri="{9D8B030D-6E8A-4147-A177-3AD203B41FA5}">
                      <a16:colId xmlns:a16="http://schemas.microsoft.com/office/drawing/2014/main" val="2261278289"/>
                    </a:ext>
                  </a:extLst>
                </a:gridCol>
                <a:gridCol w="1528764">
                  <a:extLst>
                    <a:ext uri="{9D8B030D-6E8A-4147-A177-3AD203B41FA5}">
                      <a16:colId xmlns:a16="http://schemas.microsoft.com/office/drawing/2014/main" val="3226409117"/>
                    </a:ext>
                  </a:extLst>
                </a:gridCol>
                <a:gridCol w="1600200">
                  <a:extLst>
                    <a:ext uri="{9D8B030D-6E8A-4147-A177-3AD203B41FA5}">
                      <a16:colId xmlns:a16="http://schemas.microsoft.com/office/drawing/2014/main" val="552789733"/>
                    </a:ext>
                  </a:extLst>
                </a:gridCol>
              </a:tblGrid>
              <a:tr h="494032">
                <a:tc>
                  <a:txBody>
                    <a:bodyPr/>
                    <a:lstStyle/>
                    <a:p>
                      <a:pPr algn="ctr" fontAlgn="b"/>
                      <a:r>
                        <a:rPr lang="en-US" sz="2000" b="1" i="0" u="none" strike="noStrike" dirty="0">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Winning</a:t>
                      </a:r>
                    </a:p>
                    <a:p>
                      <a:pPr algn="ctr" fontAlgn="b"/>
                      <a:r>
                        <a:rPr lang="en-US" sz="2000" b="1" i="0" u="none" strike="noStrike" dirty="0">
                          <a:solidFill>
                            <a:srgbClr val="FFFFFF"/>
                          </a:solidFill>
                          <a:effectLst/>
                          <a:latin typeface="Calibri" panose="020F0502020204030204" pitchFamily="34" charset="0"/>
                        </a:rPr>
                        <a:t>ticket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Losing</a:t>
                      </a:r>
                    </a:p>
                    <a:p>
                      <a:pPr algn="ctr" fontAlgn="b"/>
                      <a:r>
                        <a:rPr lang="en-US" sz="2000" b="1" i="0" u="none" strike="noStrike" dirty="0">
                          <a:solidFill>
                            <a:srgbClr val="FFFFFF"/>
                          </a:solidFill>
                          <a:effectLst/>
                          <a:latin typeface="Calibri" panose="020F0502020204030204" pitchFamily="34" charset="0"/>
                        </a:rPr>
                        <a:t>ticket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47977660"/>
                  </a:ext>
                </a:extLst>
              </a:tr>
              <a:tr h="440617">
                <a:tc>
                  <a:txBody>
                    <a:bodyPr/>
                    <a:lstStyle/>
                    <a:p>
                      <a:pPr algn="l" fontAlgn="b"/>
                      <a:r>
                        <a:rPr lang="en-US" sz="2000" b="0" i="0" u="none" strike="noStrike" dirty="0">
                          <a:solidFill>
                            <a:schemeClr val="tx1"/>
                          </a:solidFill>
                          <a:effectLst/>
                          <a:latin typeface="Calibri" panose="020F0502020204030204" pitchFamily="34" charset="0"/>
                        </a:rPr>
                        <a:t>Cheated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212241"/>
                  </a:ext>
                </a:extLst>
              </a:tr>
              <a:tr h="440617">
                <a:tc>
                  <a:txBody>
                    <a:bodyPr/>
                    <a:lstStyle/>
                    <a:p>
                      <a:pPr algn="l" fontAlgn="b"/>
                      <a:r>
                        <a:rPr lang="en-US" sz="2000" b="0" i="0" u="none" strike="noStrike" dirty="0">
                          <a:solidFill>
                            <a:schemeClr val="tx1"/>
                          </a:solidFill>
                          <a:effectLst/>
                          <a:latin typeface="Calibri" panose="020F0502020204030204" pitchFamily="34" charset="0"/>
                        </a:rPr>
                        <a:t>Did not cheat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11,999,996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11,999,997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359010554"/>
                  </a:ext>
                </a:extLst>
              </a:tr>
              <a:tr h="440617">
                <a:tc>
                  <a:txBody>
                    <a:bodyPr/>
                    <a:lstStyle/>
                    <a:p>
                      <a:pPr algn="l" fontAlgn="b"/>
                      <a:r>
                        <a:rPr lang="en-US" sz="2000" b="1" i="0" u="none" strike="noStrike" dirty="0">
                          <a:solidFill>
                            <a:schemeClr val="tx1"/>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chemeClr val="tx1"/>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chemeClr val="tx1"/>
                          </a:solidFill>
                          <a:effectLst/>
                          <a:latin typeface="Calibri" panose="020F0502020204030204" pitchFamily="34" charset="0"/>
                        </a:rPr>
                        <a:t>11,999,996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chemeClr val="tx1"/>
                          </a:solidFill>
                          <a:effectLst/>
                          <a:latin typeface="Calibri" panose="020F0502020204030204" pitchFamily="34" charset="0"/>
                        </a:rPr>
                        <a:t>12,000,000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509288837"/>
                  </a:ext>
                </a:extLst>
              </a:tr>
            </a:tbl>
          </a:graphicData>
        </a:graphic>
      </p:graphicFrame>
      <p:sp>
        <p:nvSpPr>
          <p:cNvPr id="5" name="Rectangle 4">
            <a:extLst>
              <a:ext uri="{FF2B5EF4-FFF2-40B4-BE49-F238E27FC236}">
                <a16:creationId xmlns:a16="http://schemas.microsoft.com/office/drawing/2014/main" id="{4872CBE6-FB74-2049-8776-FC10D1E994D4}"/>
              </a:ext>
            </a:extLst>
          </p:cNvPr>
          <p:cNvSpPr/>
          <p:nvPr/>
        </p:nvSpPr>
        <p:spPr>
          <a:xfrm>
            <a:off x="1004865" y="4756629"/>
            <a:ext cx="4782591" cy="1384995"/>
          </a:xfrm>
          <a:prstGeom prst="rect">
            <a:avLst/>
          </a:prstGeom>
        </p:spPr>
        <p:txBody>
          <a:bodyPr wrap="none">
            <a:spAutoFit/>
          </a:bodyPr>
          <a:lstStyle/>
          <a:p>
            <a:pPr algn="r"/>
            <a:r>
              <a:rPr lang="en-US" sz="2800" b="1" dirty="0"/>
              <a:t>Odds:</a:t>
            </a:r>
          </a:p>
          <a:p>
            <a:pPr algn="r"/>
            <a:r>
              <a:rPr lang="en-US" sz="2800" b="1" dirty="0">
                <a:solidFill>
                  <a:srgbClr val="C00000"/>
                </a:solidFill>
              </a:rPr>
              <a:t>P(cheated):</a:t>
            </a:r>
          </a:p>
          <a:p>
            <a:pPr algn="r"/>
            <a:r>
              <a:rPr lang="en-US" sz="2800" b="1" dirty="0">
                <a:solidFill>
                  <a:srgbClr val="0070C0"/>
                </a:solidFill>
              </a:rPr>
              <a:t>P(cheated | winning ticket):</a:t>
            </a:r>
          </a:p>
        </p:txBody>
      </p:sp>
      <p:sp>
        <p:nvSpPr>
          <p:cNvPr id="6" name="TextBox 5">
            <a:extLst>
              <a:ext uri="{FF2B5EF4-FFF2-40B4-BE49-F238E27FC236}">
                <a16:creationId xmlns:a16="http://schemas.microsoft.com/office/drawing/2014/main" id="{947B6E59-A2EE-9B43-B0B5-2D552DBCF709}"/>
              </a:ext>
            </a:extLst>
          </p:cNvPr>
          <p:cNvSpPr txBox="1"/>
          <p:nvPr/>
        </p:nvSpPr>
        <p:spPr>
          <a:xfrm>
            <a:off x="5811610" y="4770849"/>
            <a:ext cx="4424364" cy="1384995"/>
          </a:xfrm>
          <a:prstGeom prst="rect">
            <a:avLst/>
          </a:prstGeom>
          <a:noFill/>
        </p:spPr>
        <p:txBody>
          <a:bodyPr wrap="square" rtlCol="0">
            <a:spAutoFit/>
          </a:bodyPr>
          <a:lstStyle/>
          <a:p>
            <a:r>
              <a:rPr lang="en-US" sz="2800" dirty="0"/>
              <a:t>1 in 292,000,000</a:t>
            </a:r>
          </a:p>
          <a:p>
            <a:r>
              <a:rPr lang="en-US" sz="2800" dirty="0">
                <a:solidFill>
                  <a:srgbClr val="C00000"/>
                </a:solidFill>
              </a:rPr>
              <a:t>291,999,999 in 292,000,000</a:t>
            </a:r>
          </a:p>
          <a:p>
            <a:r>
              <a:rPr lang="en-US" sz="2800" b="1" dirty="0">
                <a:solidFill>
                  <a:srgbClr val="0070C0"/>
                </a:solidFill>
              </a:rPr>
              <a:t>75%</a:t>
            </a:r>
            <a:r>
              <a:rPr lang="en-US" sz="2800" dirty="0">
                <a:solidFill>
                  <a:srgbClr val="0070C0"/>
                </a:solidFill>
              </a:rPr>
              <a:t> (3 / 4)</a:t>
            </a:r>
          </a:p>
        </p:txBody>
      </p:sp>
      <p:sp>
        <p:nvSpPr>
          <p:cNvPr id="7" name="TextBox 6">
            <a:extLst>
              <a:ext uri="{FF2B5EF4-FFF2-40B4-BE49-F238E27FC236}">
                <a16:creationId xmlns:a16="http://schemas.microsoft.com/office/drawing/2014/main" id="{760B1EEE-3096-104F-8C6C-9E4676D90C10}"/>
              </a:ext>
            </a:extLst>
          </p:cNvPr>
          <p:cNvSpPr txBox="1"/>
          <p:nvPr/>
        </p:nvSpPr>
        <p:spPr>
          <a:xfrm>
            <a:off x="185824" y="1833252"/>
            <a:ext cx="6607008" cy="954107"/>
          </a:xfrm>
          <a:prstGeom prst="rect">
            <a:avLst/>
          </a:prstGeom>
          <a:noFill/>
        </p:spPr>
        <p:txBody>
          <a:bodyPr wrap="square" rtlCol="0">
            <a:spAutoFit/>
          </a:bodyPr>
          <a:lstStyle/>
          <a:p>
            <a:pPr algn="r"/>
            <a:r>
              <a:rPr lang="en-US" sz="2800" b="1" dirty="0"/>
              <a:t>Avg people who play</a:t>
            </a:r>
            <a:r>
              <a:rPr lang="en-US" sz="2800" dirty="0"/>
              <a:t>:</a:t>
            </a:r>
          </a:p>
          <a:p>
            <a:pPr algn="r"/>
            <a:r>
              <a:rPr lang="en-US" sz="2800" b="1" dirty="0"/>
              <a:t>Number of people who try to cheat:</a:t>
            </a:r>
            <a:endParaRPr lang="en-US" sz="2800" dirty="0"/>
          </a:p>
        </p:txBody>
      </p:sp>
      <p:sp>
        <p:nvSpPr>
          <p:cNvPr id="8" name="TextBox 7">
            <a:extLst>
              <a:ext uri="{FF2B5EF4-FFF2-40B4-BE49-F238E27FC236}">
                <a16:creationId xmlns:a16="http://schemas.microsoft.com/office/drawing/2014/main" id="{A90DA572-724B-654F-906B-AF71AC27F5B8}"/>
              </a:ext>
            </a:extLst>
          </p:cNvPr>
          <p:cNvSpPr txBox="1"/>
          <p:nvPr/>
        </p:nvSpPr>
        <p:spPr>
          <a:xfrm>
            <a:off x="6864268" y="1833252"/>
            <a:ext cx="3019509" cy="954107"/>
          </a:xfrm>
          <a:prstGeom prst="rect">
            <a:avLst/>
          </a:prstGeom>
          <a:noFill/>
        </p:spPr>
        <p:txBody>
          <a:bodyPr wrap="square" rtlCol="0">
            <a:spAutoFit/>
          </a:bodyPr>
          <a:lstStyle/>
          <a:p>
            <a:r>
              <a:rPr lang="en-US" sz="2800" dirty="0"/>
              <a:t>12,000,000*</a:t>
            </a:r>
          </a:p>
          <a:p>
            <a:r>
              <a:rPr lang="en-US" sz="2800" dirty="0"/>
              <a:t>3</a:t>
            </a:r>
          </a:p>
        </p:txBody>
      </p:sp>
      <p:sp>
        <p:nvSpPr>
          <p:cNvPr id="3" name="Rectangle 2">
            <a:extLst>
              <a:ext uri="{FF2B5EF4-FFF2-40B4-BE49-F238E27FC236}">
                <a16:creationId xmlns:a16="http://schemas.microsoft.com/office/drawing/2014/main" id="{FB8D623C-D1E5-864E-B594-4E98843FC884}"/>
              </a:ext>
            </a:extLst>
          </p:cNvPr>
          <p:cNvSpPr/>
          <p:nvPr/>
        </p:nvSpPr>
        <p:spPr>
          <a:xfrm>
            <a:off x="7179821" y="6339675"/>
            <a:ext cx="4654992" cy="369332"/>
          </a:xfrm>
          <a:prstGeom prst="rect">
            <a:avLst/>
          </a:prstGeom>
        </p:spPr>
        <p:txBody>
          <a:bodyPr wrap="none">
            <a:spAutoFit/>
          </a:bodyPr>
          <a:lstStyle/>
          <a:p>
            <a:r>
              <a:rPr lang="en-US" dirty="0"/>
              <a:t>*https://</a:t>
            </a:r>
            <a:r>
              <a:rPr lang="en-US" dirty="0" err="1"/>
              <a:t>lottoreport.com</a:t>
            </a:r>
            <a:r>
              <a:rPr lang="en-US" dirty="0"/>
              <a:t>/</a:t>
            </a:r>
            <a:r>
              <a:rPr lang="en-US" dirty="0" err="1"/>
              <a:t>ticketcomparison.htm</a:t>
            </a:r>
            <a:endParaRPr lang="en-US" dirty="0"/>
          </a:p>
        </p:txBody>
      </p:sp>
      <p:sp>
        <p:nvSpPr>
          <p:cNvPr id="10" name="Oval 9">
            <a:extLst>
              <a:ext uri="{FF2B5EF4-FFF2-40B4-BE49-F238E27FC236}">
                <a16:creationId xmlns:a16="http://schemas.microsoft.com/office/drawing/2014/main" id="{6EA3DBB5-2609-B74E-9BD9-729F760B27C8}"/>
              </a:ext>
            </a:extLst>
          </p:cNvPr>
          <p:cNvSpPr/>
          <p:nvPr/>
        </p:nvSpPr>
        <p:spPr>
          <a:xfrm>
            <a:off x="7166252" y="4283673"/>
            <a:ext cx="1699709" cy="53376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4E766C75-A4C2-BE40-AF1A-72E08969B987}"/>
              </a:ext>
            </a:extLst>
          </p:cNvPr>
          <p:cNvSpPr/>
          <p:nvPr/>
        </p:nvSpPr>
        <p:spPr>
          <a:xfrm>
            <a:off x="6599561" y="1740312"/>
            <a:ext cx="2425686" cy="1204949"/>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04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4207327512"/>
              </p:ext>
            </p:extLst>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A3E590D2-59A8-0C4E-84CD-18049122775C}"/>
              </a:ext>
            </a:extLst>
          </p:cNvPr>
          <p:cNvSpPr txBox="1"/>
          <p:nvPr/>
        </p:nvSpPr>
        <p:spPr>
          <a:xfrm>
            <a:off x="581192" y="2032000"/>
            <a:ext cx="9880600" cy="3539430"/>
          </a:xfrm>
          <a:prstGeom prst="rect">
            <a:avLst/>
          </a:prstGeom>
          <a:noFill/>
        </p:spPr>
        <p:txBody>
          <a:bodyPr wrap="square" rtlCol="0">
            <a:spAutoFit/>
          </a:bodyPr>
          <a:lstStyle/>
          <a:p>
            <a:r>
              <a:rPr lang="en-US" sz="3200" b="1" u="sng" dirty="0"/>
              <a:t>Prosecutor’s Fallacy</a:t>
            </a:r>
          </a:p>
          <a:p>
            <a:endParaRPr lang="en-US" sz="3200" dirty="0"/>
          </a:p>
          <a:p>
            <a:pPr marL="457200" indent="-457200">
              <a:buFont typeface="Arial" panose="020B0604020202020204" pitchFamily="34" charset="0"/>
              <a:buChar char="•"/>
            </a:pPr>
            <a:r>
              <a:rPr lang="en-US" sz="3200" dirty="0"/>
              <a:t>Is it some obscure, rare statistical phenomenon?</a:t>
            </a:r>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r>
              <a:rPr lang="en-US" sz="3200" dirty="0"/>
              <a:t>Is it easily or commonly understood?</a:t>
            </a:r>
          </a:p>
          <a:p>
            <a:pPr marL="457200" indent="-457200">
              <a:buFont typeface="Arial" panose="020B0604020202020204" pitchFamily="34" charset="0"/>
              <a:buChar char="•"/>
            </a:pPr>
            <a:endParaRPr lang="en-US" sz="3200" dirty="0"/>
          </a:p>
          <a:p>
            <a:pPr marL="457200" indent="-457200">
              <a:buFont typeface="Arial" panose="020B0604020202020204" pitchFamily="34" charset="0"/>
              <a:buChar char="•"/>
            </a:pPr>
            <a:r>
              <a:rPr lang="en-US" sz="3200" dirty="0"/>
              <a:t>How can we correct it?</a:t>
            </a:r>
          </a:p>
        </p:txBody>
      </p:sp>
    </p:spTree>
    <p:extLst>
      <p:ext uri="{BB962C8B-B14F-4D97-AF65-F5344CB8AC3E}">
        <p14:creationId xmlns:p14="http://schemas.microsoft.com/office/powerpoint/2010/main" val="2987904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Table 3">
            <a:extLst>
              <a:ext uri="{FF2B5EF4-FFF2-40B4-BE49-F238E27FC236}">
                <a16:creationId xmlns:a16="http://schemas.microsoft.com/office/drawing/2014/main" id="{B8048CE4-388D-3E44-8CF8-06208312E11D}"/>
              </a:ext>
            </a:extLst>
          </p:cNvPr>
          <p:cNvGraphicFramePr>
            <a:graphicFrameLocks noGrp="1"/>
          </p:cNvGraphicFramePr>
          <p:nvPr>
            <p:extLst>
              <p:ext uri="{D42A27DB-BD31-4B8C-83A1-F6EECF244321}">
                <p14:modId xmlns:p14="http://schemas.microsoft.com/office/powerpoint/2010/main" val="3270959825"/>
              </p:ext>
            </p:extLst>
          </p:nvPr>
        </p:nvGraphicFramePr>
        <p:xfrm>
          <a:off x="2293936" y="2119373"/>
          <a:ext cx="6342064" cy="1940976"/>
        </p:xfrm>
        <a:graphic>
          <a:graphicData uri="http://schemas.openxmlformats.org/drawingml/2006/table">
            <a:tbl>
              <a:tblPr/>
              <a:tblGrid>
                <a:gridCol w="1892300">
                  <a:extLst>
                    <a:ext uri="{9D8B030D-6E8A-4147-A177-3AD203B41FA5}">
                      <a16:colId xmlns:a16="http://schemas.microsoft.com/office/drawing/2014/main" val="2558199059"/>
                    </a:ext>
                  </a:extLst>
                </a:gridCol>
                <a:gridCol w="1320800">
                  <a:extLst>
                    <a:ext uri="{9D8B030D-6E8A-4147-A177-3AD203B41FA5}">
                      <a16:colId xmlns:a16="http://schemas.microsoft.com/office/drawing/2014/main" val="2261278289"/>
                    </a:ext>
                  </a:extLst>
                </a:gridCol>
                <a:gridCol w="1528764">
                  <a:extLst>
                    <a:ext uri="{9D8B030D-6E8A-4147-A177-3AD203B41FA5}">
                      <a16:colId xmlns:a16="http://schemas.microsoft.com/office/drawing/2014/main" val="3226409117"/>
                    </a:ext>
                  </a:extLst>
                </a:gridCol>
                <a:gridCol w="1600200">
                  <a:extLst>
                    <a:ext uri="{9D8B030D-6E8A-4147-A177-3AD203B41FA5}">
                      <a16:colId xmlns:a16="http://schemas.microsoft.com/office/drawing/2014/main" val="552789733"/>
                    </a:ext>
                  </a:extLst>
                </a:gridCol>
              </a:tblGrid>
              <a:tr h="494032">
                <a:tc>
                  <a:txBody>
                    <a:bodyPr/>
                    <a:lstStyle/>
                    <a:p>
                      <a:pPr algn="ctr" fontAlgn="b"/>
                      <a:r>
                        <a:rPr lang="en-US" sz="2000" b="1"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Winning</a:t>
                      </a:r>
                    </a:p>
                    <a:p>
                      <a:pPr algn="ctr" fontAlgn="b"/>
                      <a:r>
                        <a:rPr lang="en-US" sz="2000" b="1" i="0" u="none" strike="noStrike" dirty="0">
                          <a:solidFill>
                            <a:srgbClr val="FFFFFF"/>
                          </a:solidFill>
                          <a:effectLst/>
                          <a:latin typeface="Calibri" panose="020F0502020204030204" pitchFamily="34" charset="0"/>
                        </a:rPr>
                        <a:t>ticket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Losing</a:t>
                      </a:r>
                    </a:p>
                    <a:p>
                      <a:pPr algn="ctr" fontAlgn="b"/>
                      <a:r>
                        <a:rPr lang="en-US" sz="2000" b="1" i="0" u="none" strike="noStrike" dirty="0">
                          <a:solidFill>
                            <a:srgbClr val="FFFFFF"/>
                          </a:solidFill>
                          <a:effectLst/>
                          <a:latin typeface="Calibri" panose="020F0502020204030204" pitchFamily="34" charset="0"/>
                        </a:rPr>
                        <a:t>ticket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47977660"/>
                  </a:ext>
                </a:extLst>
              </a:tr>
              <a:tr h="440617">
                <a:tc>
                  <a:txBody>
                    <a:bodyPr/>
                    <a:lstStyle/>
                    <a:p>
                      <a:pPr algn="l" fontAlgn="b"/>
                      <a:r>
                        <a:rPr lang="en-US" sz="2000" b="0" i="0" u="none" strike="noStrike" dirty="0">
                          <a:solidFill>
                            <a:schemeClr val="tx1"/>
                          </a:solidFill>
                          <a:effectLst/>
                          <a:latin typeface="Calibri" panose="020F0502020204030204" pitchFamily="34" charset="0"/>
                        </a:rPr>
                        <a:t>Cheated</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212241"/>
                  </a:ext>
                </a:extLst>
              </a:tr>
              <a:tr h="440617">
                <a:tc>
                  <a:txBody>
                    <a:bodyPr/>
                    <a:lstStyle/>
                    <a:p>
                      <a:pPr algn="l" fontAlgn="b"/>
                      <a:r>
                        <a:rPr lang="en-US" sz="2000" b="0" i="0" u="none" strike="noStrike" dirty="0">
                          <a:solidFill>
                            <a:schemeClr val="tx1"/>
                          </a:solidFill>
                          <a:effectLst/>
                          <a:latin typeface="Calibri" panose="020F0502020204030204" pitchFamily="34" charset="0"/>
                        </a:rPr>
                        <a:t>Did not cheat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11,999,996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chemeClr val="tx1"/>
                          </a:solidFill>
                          <a:effectLst/>
                          <a:latin typeface="Calibri" panose="020F0502020204030204" pitchFamily="34" charset="0"/>
                        </a:rPr>
                        <a:t>11,999,997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359010554"/>
                  </a:ext>
                </a:extLst>
              </a:tr>
              <a:tr h="440617">
                <a:tc>
                  <a:txBody>
                    <a:bodyPr/>
                    <a:lstStyle/>
                    <a:p>
                      <a:pPr algn="l" fontAlgn="b"/>
                      <a:r>
                        <a:rPr lang="en-US" sz="2000" b="1" i="0" u="none" strike="noStrike" dirty="0">
                          <a:solidFill>
                            <a:schemeClr val="tx1"/>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chemeClr val="tx1"/>
                          </a:solidFill>
                          <a:effectLst/>
                          <a:latin typeface="Calibri" panose="020F0502020204030204" pitchFamily="34" charset="0"/>
                        </a:rPr>
                        <a:t>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chemeClr val="tx1"/>
                          </a:solidFill>
                          <a:effectLst/>
                          <a:latin typeface="Calibri" panose="020F0502020204030204" pitchFamily="34" charset="0"/>
                        </a:rPr>
                        <a:t>11,999,996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chemeClr val="tx1"/>
                          </a:solidFill>
                          <a:effectLst/>
                          <a:latin typeface="Calibri" panose="020F0502020204030204" pitchFamily="34" charset="0"/>
                        </a:rPr>
                        <a:t>12,000,000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509288837"/>
                  </a:ext>
                </a:extLst>
              </a:tr>
            </a:tbl>
          </a:graphicData>
        </a:graphic>
      </p:graphicFrame>
      <p:sp>
        <p:nvSpPr>
          <p:cNvPr id="5" name="Rectangle 4">
            <a:extLst>
              <a:ext uri="{FF2B5EF4-FFF2-40B4-BE49-F238E27FC236}">
                <a16:creationId xmlns:a16="http://schemas.microsoft.com/office/drawing/2014/main" id="{2847055B-5811-3D48-A21B-77380E14E948}"/>
              </a:ext>
            </a:extLst>
          </p:cNvPr>
          <p:cNvSpPr/>
          <p:nvPr/>
        </p:nvSpPr>
        <p:spPr>
          <a:xfrm>
            <a:off x="1054100" y="4231104"/>
            <a:ext cx="9480470" cy="707886"/>
          </a:xfrm>
          <a:prstGeom prst="rect">
            <a:avLst/>
          </a:prstGeom>
          <a:solidFill>
            <a:schemeClr val="bg1"/>
          </a:solidFill>
        </p:spPr>
        <p:txBody>
          <a:bodyPr wrap="square">
            <a:spAutoFit/>
          </a:bodyPr>
          <a:lstStyle/>
          <a:p>
            <a:r>
              <a:rPr lang="en-US" sz="2000" dirty="0"/>
              <a:t>	p(cheated | winning ticket) = </a:t>
            </a:r>
            <a:r>
              <a:rPr lang="en-US" sz="2000" u="sng" dirty="0"/>
              <a:t>p(cheated) * p(winning ticket | cheated)</a:t>
            </a:r>
          </a:p>
          <a:p>
            <a:r>
              <a:rPr lang="en-US" sz="2000" dirty="0"/>
              <a:t>												p(winning ticket)</a:t>
            </a:r>
          </a:p>
        </p:txBody>
      </p:sp>
      <p:sp>
        <p:nvSpPr>
          <p:cNvPr id="6" name="Rectangle 5">
            <a:extLst>
              <a:ext uri="{FF2B5EF4-FFF2-40B4-BE49-F238E27FC236}">
                <a16:creationId xmlns:a16="http://schemas.microsoft.com/office/drawing/2014/main" id="{AE0DD67B-7EE0-CA40-A29B-BA00446EBCF8}"/>
              </a:ext>
            </a:extLst>
          </p:cNvPr>
          <p:cNvSpPr/>
          <p:nvPr/>
        </p:nvSpPr>
        <p:spPr>
          <a:xfrm>
            <a:off x="4730670" y="5003781"/>
            <a:ext cx="5429330" cy="707886"/>
          </a:xfrm>
          <a:prstGeom prst="rect">
            <a:avLst/>
          </a:prstGeom>
          <a:solidFill>
            <a:schemeClr val="bg1"/>
          </a:solidFill>
        </p:spPr>
        <p:txBody>
          <a:bodyPr wrap="square">
            <a:spAutoFit/>
          </a:bodyPr>
          <a:lstStyle/>
          <a:p>
            <a:r>
              <a:rPr lang="en-US" sz="2000" dirty="0"/>
              <a:t>= </a:t>
            </a:r>
            <a:r>
              <a:rPr lang="en-US" sz="2000" u="sng" dirty="0"/>
              <a:t>3 / 12,000,000 * 3 / 3</a:t>
            </a:r>
          </a:p>
          <a:p>
            <a:r>
              <a:rPr lang="en-US" sz="2000" dirty="0"/>
              <a:t>	4 / 12,000,000</a:t>
            </a:r>
          </a:p>
        </p:txBody>
      </p:sp>
      <p:sp>
        <p:nvSpPr>
          <p:cNvPr id="7" name="Rectangle 6">
            <a:extLst>
              <a:ext uri="{FF2B5EF4-FFF2-40B4-BE49-F238E27FC236}">
                <a16:creationId xmlns:a16="http://schemas.microsoft.com/office/drawing/2014/main" id="{074B56D2-CF6C-D643-9AF2-2926C7C09577}"/>
              </a:ext>
            </a:extLst>
          </p:cNvPr>
          <p:cNvSpPr/>
          <p:nvPr/>
        </p:nvSpPr>
        <p:spPr>
          <a:xfrm>
            <a:off x="4730670" y="5688583"/>
            <a:ext cx="4887198" cy="400110"/>
          </a:xfrm>
          <a:prstGeom prst="rect">
            <a:avLst/>
          </a:prstGeom>
          <a:solidFill>
            <a:schemeClr val="bg1"/>
          </a:solidFill>
        </p:spPr>
        <p:txBody>
          <a:bodyPr wrap="square">
            <a:spAutoFit/>
          </a:bodyPr>
          <a:lstStyle/>
          <a:p>
            <a:r>
              <a:rPr lang="en-US" sz="2000" dirty="0"/>
              <a:t>= 3 / 4 = </a:t>
            </a:r>
            <a:r>
              <a:rPr lang="en-US" sz="2000" b="1" dirty="0"/>
              <a:t>75%</a:t>
            </a:r>
          </a:p>
        </p:txBody>
      </p:sp>
    </p:spTree>
    <p:extLst>
      <p:ext uri="{BB962C8B-B14F-4D97-AF65-F5344CB8AC3E}">
        <p14:creationId xmlns:p14="http://schemas.microsoft.com/office/powerpoint/2010/main" val="40851099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A8E521E6-4391-4D4E-8830-B9EC7BAACBBC}"/>
              </a:ext>
            </a:extLst>
          </p:cNvPr>
          <p:cNvSpPr txBox="1"/>
          <p:nvPr/>
        </p:nvSpPr>
        <p:spPr>
          <a:xfrm>
            <a:off x="423861" y="2100262"/>
            <a:ext cx="2552700" cy="584775"/>
          </a:xfrm>
          <a:prstGeom prst="rect">
            <a:avLst/>
          </a:prstGeom>
          <a:noFill/>
        </p:spPr>
        <p:txBody>
          <a:bodyPr wrap="square" rtlCol="0">
            <a:spAutoFit/>
          </a:bodyPr>
          <a:lstStyle/>
          <a:p>
            <a:pPr algn="ctr"/>
            <a:r>
              <a:rPr lang="en-US" sz="3200" b="1" u="sng" dirty="0"/>
              <a:t>Conclusion</a:t>
            </a:r>
          </a:p>
        </p:txBody>
      </p:sp>
      <p:sp>
        <p:nvSpPr>
          <p:cNvPr id="5" name="TextBox 4">
            <a:extLst>
              <a:ext uri="{FF2B5EF4-FFF2-40B4-BE49-F238E27FC236}">
                <a16:creationId xmlns:a16="http://schemas.microsoft.com/office/drawing/2014/main" id="{CB870A6B-6635-2544-840E-438BE24D5B61}"/>
              </a:ext>
            </a:extLst>
          </p:cNvPr>
          <p:cNvSpPr txBox="1"/>
          <p:nvPr/>
        </p:nvSpPr>
        <p:spPr>
          <a:xfrm>
            <a:off x="1114425" y="2999976"/>
            <a:ext cx="9958388" cy="584775"/>
          </a:xfrm>
          <a:prstGeom prst="rect">
            <a:avLst/>
          </a:prstGeom>
          <a:noFill/>
        </p:spPr>
        <p:txBody>
          <a:bodyPr wrap="square" rtlCol="0">
            <a:spAutoFit/>
          </a:bodyPr>
          <a:lstStyle/>
          <a:p>
            <a:pPr marL="457200" indent="-457200">
              <a:buFont typeface="Arial" panose="020B0604020202020204" pitchFamily="34" charset="0"/>
              <a:buChar char="•"/>
            </a:pPr>
            <a:r>
              <a:rPr lang="en-US" sz="3200" dirty="0"/>
              <a:t>More statistical training for legal professionals, doctors</a:t>
            </a:r>
          </a:p>
        </p:txBody>
      </p:sp>
      <p:sp>
        <p:nvSpPr>
          <p:cNvPr id="4" name="Rectangle 3">
            <a:extLst>
              <a:ext uri="{FF2B5EF4-FFF2-40B4-BE49-F238E27FC236}">
                <a16:creationId xmlns:a16="http://schemas.microsoft.com/office/drawing/2014/main" id="{C06BCE6D-68AD-024C-AA9F-7C52E30E6D9A}"/>
              </a:ext>
            </a:extLst>
          </p:cNvPr>
          <p:cNvSpPr/>
          <p:nvPr/>
        </p:nvSpPr>
        <p:spPr>
          <a:xfrm>
            <a:off x="1114424" y="3746127"/>
            <a:ext cx="9644063" cy="1077218"/>
          </a:xfrm>
          <a:prstGeom prst="rect">
            <a:avLst/>
          </a:prstGeom>
        </p:spPr>
        <p:txBody>
          <a:bodyPr wrap="square">
            <a:spAutoFit/>
          </a:bodyPr>
          <a:lstStyle/>
          <a:p>
            <a:pPr marL="457200" indent="-457200">
              <a:buFont typeface="Arial" panose="020B0604020202020204" pitchFamily="34" charset="0"/>
              <a:buChar char="•"/>
            </a:pPr>
            <a:r>
              <a:rPr lang="en-US" sz="3200" dirty="0"/>
              <a:t>Know what you’re being given when you see a rate, probability, or odds</a:t>
            </a:r>
          </a:p>
        </p:txBody>
      </p:sp>
      <p:sp>
        <p:nvSpPr>
          <p:cNvPr id="7" name="TextBox 6">
            <a:extLst>
              <a:ext uri="{FF2B5EF4-FFF2-40B4-BE49-F238E27FC236}">
                <a16:creationId xmlns:a16="http://schemas.microsoft.com/office/drawing/2014/main" id="{6FA63111-BB83-924A-9582-4C4BF462FD04}"/>
              </a:ext>
            </a:extLst>
          </p:cNvPr>
          <p:cNvSpPr txBox="1"/>
          <p:nvPr/>
        </p:nvSpPr>
        <p:spPr>
          <a:xfrm>
            <a:off x="1114424" y="4912313"/>
            <a:ext cx="6357938" cy="584775"/>
          </a:xfrm>
          <a:prstGeom prst="rect">
            <a:avLst/>
          </a:prstGeom>
          <a:noFill/>
        </p:spPr>
        <p:txBody>
          <a:bodyPr wrap="square" rtlCol="0">
            <a:spAutoFit/>
          </a:bodyPr>
          <a:lstStyle/>
          <a:p>
            <a:pPr marL="457200" indent="-457200">
              <a:buFont typeface="Arial" panose="020B0604020202020204" pitchFamily="34" charset="0"/>
              <a:buChar char="•"/>
            </a:pPr>
            <a:r>
              <a:rPr lang="en-US" sz="3200" dirty="0"/>
              <a:t>You might have smallpox!</a:t>
            </a:r>
          </a:p>
        </p:txBody>
      </p:sp>
      <p:pic>
        <p:nvPicPr>
          <p:cNvPr id="10" name="Picture 6" descr="Red x mark icon - Free red x mark icons">
            <a:extLst>
              <a:ext uri="{FF2B5EF4-FFF2-40B4-BE49-F238E27FC236}">
                <a16:creationId xmlns:a16="http://schemas.microsoft.com/office/drawing/2014/main" id="{DC55F3D2-4632-5B4E-9700-B937FD0A12F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20654117">
            <a:off x="1725171" y="5448206"/>
            <a:ext cx="666750" cy="66675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ECAB9CD9-6967-F247-9BF0-21A455E006AC}"/>
              </a:ext>
            </a:extLst>
          </p:cNvPr>
          <p:cNvSpPr txBox="1"/>
          <p:nvPr/>
        </p:nvSpPr>
        <p:spPr>
          <a:xfrm rot="20570969">
            <a:off x="2047652" y="4648351"/>
            <a:ext cx="5184424" cy="707886"/>
          </a:xfrm>
          <a:prstGeom prst="rect">
            <a:avLst/>
          </a:prstGeom>
          <a:noFill/>
        </p:spPr>
        <p:txBody>
          <a:bodyPr wrap="square" rtlCol="0">
            <a:spAutoFit/>
          </a:bodyPr>
          <a:lstStyle/>
          <a:p>
            <a:pPr algn="ctr"/>
            <a:r>
              <a:rPr lang="en-US" sz="4000" b="1" dirty="0">
                <a:solidFill>
                  <a:srgbClr val="C00000"/>
                </a:solidFill>
              </a:rPr>
              <a:t>Prosecutor’s fallacy</a:t>
            </a:r>
          </a:p>
        </p:txBody>
      </p:sp>
    </p:spTree>
    <p:extLst>
      <p:ext uri="{BB962C8B-B14F-4D97-AF65-F5344CB8AC3E}">
        <p14:creationId xmlns:p14="http://schemas.microsoft.com/office/powerpoint/2010/main" val="1861063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4" grpId="0"/>
      <p:bldP spid="7" grpId="0"/>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967412"/>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A8E521E6-4391-4D4E-8830-B9EC7BAACBBC}"/>
              </a:ext>
            </a:extLst>
          </p:cNvPr>
          <p:cNvSpPr txBox="1"/>
          <p:nvPr/>
        </p:nvSpPr>
        <p:spPr>
          <a:xfrm>
            <a:off x="4457700" y="3429000"/>
            <a:ext cx="2552700" cy="584775"/>
          </a:xfrm>
          <a:prstGeom prst="rect">
            <a:avLst/>
          </a:prstGeom>
          <a:noFill/>
        </p:spPr>
        <p:txBody>
          <a:bodyPr wrap="square" rtlCol="0">
            <a:spAutoFit/>
          </a:bodyPr>
          <a:lstStyle/>
          <a:p>
            <a:pPr algn="ctr"/>
            <a:r>
              <a:rPr lang="en-US" sz="3200" dirty="0"/>
              <a:t>Questions?</a:t>
            </a:r>
          </a:p>
        </p:txBody>
      </p:sp>
      <p:pic>
        <p:nvPicPr>
          <p:cNvPr id="5" name="Picture 6" descr="Red x mark icon - Free red x mark icons">
            <a:extLst>
              <a:ext uri="{FF2B5EF4-FFF2-40B4-BE49-F238E27FC236}">
                <a16:creationId xmlns:a16="http://schemas.microsoft.com/office/drawing/2014/main" id="{C689401F-CD0D-424D-BE30-DC06253FF5B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20654117">
            <a:off x="3423528" y="3999093"/>
            <a:ext cx="666750" cy="66675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61F482FE-EF90-0F49-8574-C6A8E2BF89AB}"/>
              </a:ext>
            </a:extLst>
          </p:cNvPr>
          <p:cNvSpPr txBox="1"/>
          <p:nvPr/>
        </p:nvSpPr>
        <p:spPr>
          <a:xfrm rot="20570969">
            <a:off x="3746009" y="3199238"/>
            <a:ext cx="5184424" cy="707886"/>
          </a:xfrm>
          <a:prstGeom prst="rect">
            <a:avLst/>
          </a:prstGeom>
          <a:noFill/>
        </p:spPr>
        <p:txBody>
          <a:bodyPr wrap="square" rtlCol="0">
            <a:spAutoFit/>
          </a:bodyPr>
          <a:lstStyle/>
          <a:p>
            <a:pPr algn="ctr"/>
            <a:r>
              <a:rPr lang="en-US" sz="4000" b="1" dirty="0">
                <a:solidFill>
                  <a:srgbClr val="C00000"/>
                </a:solidFill>
              </a:rPr>
              <a:t>Prosecutor’s fallacy</a:t>
            </a:r>
          </a:p>
        </p:txBody>
      </p:sp>
    </p:spTree>
    <p:extLst>
      <p:ext uri="{BB962C8B-B14F-4D97-AF65-F5344CB8AC3E}">
        <p14:creationId xmlns:p14="http://schemas.microsoft.com/office/powerpoint/2010/main" val="309865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3750029568"/>
              </p:ext>
            </p:extLst>
          </p:nvPr>
        </p:nvGraphicFramePr>
        <p:xfrm>
          <a:off x="581025" y="2181225"/>
          <a:ext cx="11029950" cy="36782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97948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extLst>
              <p:ext uri="{D42A27DB-BD31-4B8C-83A1-F6EECF244321}">
                <p14:modId xmlns:p14="http://schemas.microsoft.com/office/powerpoint/2010/main" val="2524418870"/>
              </p:ext>
            </p:extLst>
          </p:nvPr>
        </p:nvGraphicFramePr>
        <p:xfrm>
          <a:off x="357187" y="5881687"/>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a:extLst>
              <a:ext uri="{FF2B5EF4-FFF2-40B4-BE49-F238E27FC236}">
                <a16:creationId xmlns:a16="http://schemas.microsoft.com/office/drawing/2014/main" id="{406A6D8E-201A-AC4B-A058-697290ED6030}"/>
              </a:ext>
            </a:extLst>
          </p:cNvPr>
          <p:cNvPicPr>
            <a:picLocks noChangeAspect="1"/>
          </p:cNvPicPr>
          <p:nvPr/>
        </p:nvPicPr>
        <p:blipFill>
          <a:blip r:embed="rId7"/>
          <a:stretch>
            <a:fillRect/>
          </a:stretch>
        </p:blipFill>
        <p:spPr>
          <a:xfrm>
            <a:off x="2216943" y="1868346"/>
            <a:ext cx="7758113" cy="4419382"/>
          </a:xfrm>
          <a:prstGeom prst="rect">
            <a:avLst/>
          </a:prstGeom>
        </p:spPr>
      </p:pic>
      <p:pic>
        <p:nvPicPr>
          <p:cNvPr id="10" name="Picture 9">
            <a:extLst>
              <a:ext uri="{FF2B5EF4-FFF2-40B4-BE49-F238E27FC236}">
                <a16:creationId xmlns:a16="http://schemas.microsoft.com/office/drawing/2014/main" id="{DCDD023F-0070-5443-803C-61ACE4C5350E}"/>
              </a:ext>
            </a:extLst>
          </p:cNvPr>
          <p:cNvPicPr>
            <a:picLocks noChangeAspect="1"/>
          </p:cNvPicPr>
          <p:nvPr/>
        </p:nvPicPr>
        <p:blipFill>
          <a:blip r:embed="rId8"/>
          <a:stretch>
            <a:fillRect/>
          </a:stretch>
        </p:blipFill>
        <p:spPr>
          <a:xfrm>
            <a:off x="2216943" y="1868346"/>
            <a:ext cx="7758113" cy="4404345"/>
          </a:xfrm>
          <a:prstGeom prst="rect">
            <a:avLst/>
          </a:prstGeom>
        </p:spPr>
      </p:pic>
      <p:pic>
        <p:nvPicPr>
          <p:cNvPr id="11" name="Picture 10">
            <a:extLst>
              <a:ext uri="{FF2B5EF4-FFF2-40B4-BE49-F238E27FC236}">
                <a16:creationId xmlns:a16="http://schemas.microsoft.com/office/drawing/2014/main" id="{E819A6E6-52F6-4D45-9D23-25C005F99D78}"/>
              </a:ext>
            </a:extLst>
          </p:cNvPr>
          <p:cNvPicPr>
            <a:picLocks noChangeAspect="1"/>
          </p:cNvPicPr>
          <p:nvPr/>
        </p:nvPicPr>
        <p:blipFill>
          <a:blip r:embed="rId9"/>
          <a:stretch>
            <a:fillRect/>
          </a:stretch>
        </p:blipFill>
        <p:spPr>
          <a:xfrm>
            <a:off x="2216943" y="1868346"/>
            <a:ext cx="7758112" cy="4433207"/>
          </a:xfrm>
          <a:prstGeom prst="rect">
            <a:avLst/>
          </a:prstGeom>
        </p:spPr>
      </p:pic>
      <p:pic>
        <p:nvPicPr>
          <p:cNvPr id="12" name="Picture 11">
            <a:extLst>
              <a:ext uri="{FF2B5EF4-FFF2-40B4-BE49-F238E27FC236}">
                <a16:creationId xmlns:a16="http://schemas.microsoft.com/office/drawing/2014/main" id="{2B9A0D35-6C2E-6140-9D4C-6182D445AC52}"/>
              </a:ext>
            </a:extLst>
          </p:cNvPr>
          <p:cNvPicPr>
            <a:picLocks noChangeAspect="1"/>
          </p:cNvPicPr>
          <p:nvPr/>
        </p:nvPicPr>
        <p:blipFill>
          <a:blip r:embed="rId10"/>
          <a:stretch>
            <a:fillRect/>
          </a:stretch>
        </p:blipFill>
        <p:spPr>
          <a:xfrm>
            <a:off x="2216942" y="1853309"/>
            <a:ext cx="7762146" cy="4448244"/>
          </a:xfrm>
          <a:prstGeom prst="rect">
            <a:avLst/>
          </a:prstGeom>
        </p:spPr>
      </p:pic>
      <p:pic>
        <p:nvPicPr>
          <p:cNvPr id="13" name="Picture 12">
            <a:extLst>
              <a:ext uri="{FF2B5EF4-FFF2-40B4-BE49-F238E27FC236}">
                <a16:creationId xmlns:a16="http://schemas.microsoft.com/office/drawing/2014/main" id="{855883EE-32F0-6442-8633-13BBD49D5EAB}"/>
              </a:ext>
            </a:extLst>
          </p:cNvPr>
          <p:cNvPicPr>
            <a:picLocks noChangeAspect="1"/>
          </p:cNvPicPr>
          <p:nvPr/>
        </p:nvPicPr>
        <p:blipFill>
          <a:blip r:embed="rId11"/>
          <a:stretch>
            <a:fillRect/>
          </a:stretch>
        </p:blipFill>
        <p:spPr>
          <a:xfrm>
            <a:off x="2212910" y="1853308"/>
            <a:ext cx="7758112" cy="4425117"/>
          </a:xfrm>
          <a:prstGeom prst="rect">
            <a:avLst/>
          </a:prstGeom>
        </p:spPr>
      </p:pic>
      <p:pic>
        <p:nvPicPr>
          <p:cNvPr id="14" name="Picture 13">
            <a:extLst>
              <a:ext uri="{FF2B5EF4-FFF2-40B4-BE49-F238E27FC236}">
                <a16:creationId xmlns:a16="http://schemas.microsoft.com/office/drawing/2014/main" id="{3728B288-B853-2842-A553-51F89152CABE}"/>
              </a:ext>
            </a:extLst>
          </p:cNvPr>
          <p:cNvPicPr>
            <a:picLocks noChangeAspect="1"/>
          </p:cNvPicPr>
          <p:nvPr/>
        </p:nvPicPr>
        <p:blipFill>
          <a:blip r:embed="rId12"/>
          <a:stretch>
            <a:fillRect/>
          </a:stretch>
        </p:blipFill>
        <p:spPr>
          <a:xfrm>
            <a:off x="2220978" y="1889565"/>
            <a:ext cx="7750044" cy="4420515"/>
          </a:xfrm>
          <a:prstGeom prst="rect">
            <a:avLst/>
          </a:prstGeom>
        </p:spPr>
      </p:pic>
      <p:pic>
        <p:nvPicPr>
          <p:cNvPr id="15" name="Picture 14">
            <a:extLst>
              <a:ext uri="{FF2B5EF4-FFF2-40B4-BE49-F238E27FC236}">
                <a16:creationId xmlns:a16="http://schemas.microsoft.com/office/drawing/2014/main" id="{492225CE-99B0-E941-9F61-56E72767D4A1}"/>
              </a:ext>
            </a:extLst>
          </p:cNvPr>
          <p:cNvPicPr>
            <a:picLocks noChangeAspect="1"/>
          </p:cNvPicPr>
          <p:nvPr/>
        </p:nvPicPr>
        <p:blipFill>
          <a:blip r:embed="rId13"/>
          <a:stretch>
            <a:fillRect/>
          </a:stretch>
        </p:blipFill>
        <p:spPr>
          <a:xfrm>
            <a:off x="2220977" y="1859818"/>
            <a:ext cx="7750044" cy="4432057"/>
          </a:xfrm>
          <a:prstGeom prst="rect">
            <a:avLst/>
          </a:prstGeom>
        </p:spPr>
      </p:pic>
      <p:pic>
        <p:nvPicPr>
          <p:cNvPr id="16" name="Picture 15">
            <a:extLst>
              <a:ext uri="{FF2B5EF4-FFF2-40B4-BE49-F238E27FC236}">
                <a16:creationId xmlns:a16="http://schemas.microsoft.com/office/drawing/2014/main" id="{AB8B2355-B9FA-1D44-B354-EBDE75653D93}"/>
              </a:ext>
            </a:extLst>
          </p:cNvPr>
          <p:cNvPicPr>
            <a:picLocks noChangeAspect="1"/>
          </p:cNvPicPr>
          <p:nvPr/>
        </p:nvPicPr>
        <p:blipFill>
          <a:blip r:embed="rId14"/>
          <a:stretch>
            <a:fillRect/>
          </a:stretch>
        </p:blipFill>
        <p:spPr>
          <a:xfrm>
            <a:off x="2204844" y="1821653"/>
            <a:ext cx="7776309" cy="4448244"/>
          </a:xfrm>
          <a:prstGeom prst="rect">
            <a:avLst/>
          </a:prstGeom>
        </p:spPr>
      </p:pic>
      <p:pic>
        <p:nvPicPr>
          <p:cNvPr id="17" name="Picture 16">
            <a:extLst>
              <a:ext uri="{FF2B5EF4-FFF2-40B4-BE49-F238E27FC236}">
                <a16:creationId xmlns:a16="http://schemas.microsoft.com/office/drawing/2014/main" id="{98876A17-6D0B-B441-80E2-D406FBA1E036}"/>
              </a:ext>
            </a:extLst>
          </p:cNvPr>
          <p:cNvPicPr>
            <a:picLocks noChangeAspect="1"/>
          </p:cNvPicPr>
          <p:nvPr/>
        </p:nvPicPr>
        <p:blipFill>
          <a:blip r:embed="rId15"/>
          <a:stretch>
            <a:fillRect/>
          </a:stretch>
        </p:blipFill>
        <p:spPr>
          <a:xfrm>
            <a:off x="2202778" y="1821652"/>
            <a:ext cx="7866141" cy="4494938"/>
          </a:xfrm>
          <a:prstGeom prst="rect">
            <a:avLst/>
          </a:prstGeom>
        </p:spPr>
      </p:pic>
      <p:sp>
        <p:nvSpPr>
          <p:cNvPr id="23" name="TextBox 22">
            <a:extLst>
              <a:ext uri="{FF2B5EF4-FFF2-40B4-BE49-F238E27FC236}">
                <a16:creationId xmlns:a16="http://schemas.microsoft.com/office/drawing/2014/main" id="{8DA61849-3A26-C84D-904C-4B47CDC778DA}"/>
              </a:ext>
            </a:extLst>
          </p:cNvPr>
          <p:cNvSpPr txBox="1"/>
          <p:nvPr/>
        </p:nvSpPr>
        <p:spPr>
          <a:xfrm>
            <a:off x="5894096" y="5782684"/>
            <a:ext cx="3094861" cy="369332"/>
          </a:xfrm>
          <a:prstGeom prst="rect">
            <a:avLst/>
          </a:prstGeom>
          <a:noFill/>
        </p:spPr>
        <p:txBody>
          <a:bodyPr wrap="square" rtlCol="0">
            <a:spAutoFit/>
          </a:bodyPr>
          <a:lstStyle/>
          <a:p>
            <a:r>
              <a:rPr lang="en-US" b="1" dirty="0" err="1">
                <a:solidFill>
                  <a:schemeClr val="accent1">
                    <a:lumMod val="90000"/>
                    <a:lumOff val="10000"/>
                  </a:schemeClr>
                </a:solidFill>
              </a:rPr>
              <a:t>MacDaniel</a:t>
            </a:r>
            <a:r>
              <a:rPr lang="en-US" b="1" dirty="0">
                <a:solidFill>
                  <a:schemeClr val="accent1">
                    <a:lumMod val="90000"/>
                    <a:lumOff val="10000"/>
                  </a:schemeClr>
                </a:solidFill>
              </a:rPr>
              <a:t> v Brown (2010)</a:t>
            </a:r>
          </a:p>
        </p:txBody>
      </p:sp>
      <p:sp>
        <p:nvSpPr>
          <p:cNvPr id="24" name="TextBox 23">
            <a:extLst>
              <a:ext uri="{FF2B5EF4-FFF2-40B4-BE49-F238E27FC236}">
                <a16:creationId xmlns:a16="http://schemas.microsoft.com/office/drawing/2014/main" id="{8535FA29-7BF8-AB40-AA1A-B2E5D0777F5D}"/>
              </a:ext>
            </a:extLst>
          </p:cNvPr>
          <p:cNvSpPr txBox="1"/>
          <p:nvPr/>
        </p:nvSpPr>
        <p:spPr>
          <a:xfrm>
            <a:off x="5595936" y="6382464"/>
            <a:ext cx="5910264" cy="276999"/>
          </a:xfrm>
          <a:prstGeom prst="rect">
            <a:avLst/>
          </a:prstGeom>
          <a:noFill/>
        </p:spPr>
        <p:txBody>
          <a:bodyPr wrap="square" rtlCol="0">
            <a:spAutoFit/>
          </a:bodyPr>
          <a:lstStyle/>
          <a:p>
            <a:pPr algn="r"/>
            <a:r>
              <a:rPr lang="en-US" sz="1200" dirty="0"/>
              <a:t>Cases from https://</a:t>
            </a:r>
            <a:r>
              <a:rPr lang="en-US" sz="1200" dirty="0" err="1"/>
              <a:t>sites.google.com</a:t>
            </a:r>
            <a:r>
              <a:rPr lang="en-US" sz="1200" dirty="0"/>
              <a:t>/site/</a:t>
            </a:r>
            <a:r>
              <a:rPr lang="en-US" sz="1200" dirty="0" err="1"/>
              <a:t>bayeslegal</a:t>
            </a:r>
            <a:r>
              <a:rPr lang="en-US" sz="1200" dirty="0"/>
              <a:t>/legal-cases-relevant-to-bayes</a:t>
            </a:r>
          </a:p>
        </p:txBody>
      </p:sp>
    </p:spTree>
    <p:extLst>
      <p:ext uri="{BB962C8B-B14F-4D97-AF65-F5344CB8AC3E}">
        <p14:creationId xmlns:p14="http://schemas.microsoft.com/office/powerpoint/2010/main" val="1195961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500"/>
                                  </p:stCondLst>
                                  <p:childTnLst>
                                    <p:set>
                                      <p:cBhvr>
                                        <p:cTn id="9" dur="1" fill="hold">
                                          <p:stCondLst>
                                            <p:cond delay="0"/>
                                          </p:stCondLst>
                                        </p:cTn>
                                        <p:tgtEl>
                                          <p:spTgt spid="10"/>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nodeType="afterEffect">
                                  <p:stCondLst>
                                    <p:cond delay="500"/>
                                  </p:stCondLst>
                                  <p:childTnLst>
                                    <p:set>
                                      <p:cBhvr>
                                        <p:cTn id="12" dur="1" fill="hold">
                                          <p:stCondLst>
                                            <p:cond delay="0"/>
                                          </p:stCondLst>
                                        </p:cTn>
                                        <p:tgtEl>
                                          <p:spTgt spid="11"/>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nodeType="afterEffect">
                                  <p:stCondLst>
                                    <p:cond delay="500"/>
                                  </p:stCondLst>
                                  <p:childTnLst>
                                    <p:set>
                                      <p:cBhvr>
                                        <p:cTn id="15" dur="1" fill="hold">
                                          <p:stCondLst>
                                            <p:cond delay="0"/>
                                          </p:stCondLst>
                                        </p:cTn>
                                        <p:tgtEl>
                                          <p:spTgt spid="12"/>
                                        </p:tgtEl>
                                        <p:attrNameLst>
                                          <p:attrName>style.visibility</p:attrName>
                                        </p:attrNameLst>
                                      </p:cBhvr>
                                      <p:to>
                                        <p:strVal val="visible"/>
                                      </p:to>
                                    </p:set>
                                  </p:childTnLst>
                                </p:cTn>
                              </p:par>
                            </p:childTnLst>
                          </p:cTn>
                        </p:par>
                        <p:par>
                          <p:cTn id="16" fill="hold">
                            <p:stCondLst>
                              <p:cond delay="1500"/>
                            </p:stCondLst>
                            <p:childTnLst>
                              <p:par>
                                <p:cTn id="17" presetID="1" presetClass="entr" presetSubtype="0" fill="hold" nodeType="afterEffect">
                                  <p:stCondLst>
                                    <p:cond delay="500"/>
                                  </p:stCondLst>
                                  <p:childTnLst>
                                    <p:set>
                                      <p:cBhvr>
                                        <p:cTn id="18" dur="1" fill="hold">
                                          <p:stCondLst>
                                            <p:cond delay="0"/>
                                          </p:stCondLst>
                                        </p:cTn>
                                        <p:tgtEl>
                                          <p:spTgt spid="13"/>
                                        </p:tgtEl>
                                        <p:attrNameLst>
                                          <p:attrName>style.visibility</p:attrName>
                                        </p:attrNameLst>
                                      </p:cBhvr>
                                      <p:to>
                                        <p:strVal val="visible"/>
                                      </p:to>
                                    </p:set>
                                  </p:childTnLst>
                                </p:cTn>
                              </p:par>
                            </p:childTnLst>
                          </p:cTn>
                        </p:par>
                        <p:par>
                          <p:cTn id="19" fill="hold">
                            <p:stCondLst>
                              <p:cond delay="2000"/>
                            </p:stCondLst>
                            <p:childTnLst>
                              <p:par>
                                <p:cTn id="20" presetID="1" presetClass="entr" presetSubtype="0" fill="hold" nodeType="afterEffect">
                                  <p:stCondLst>
                                    <p:cond delay="500"/>
                                  </p:stCondLst>
                                  <p:childTnLst>
                                    <p:set>
                                      <p:cBhvr>
                                        <p:cTn id="21" dur="1" fill="hold">
                                          <p:stCondLst>
                                            <p:cond delay="0"/>
                                          </p:stCondLst>
                                        </p:cTn>
                                        <p:tgtEl>
                                          <p:spTgt spid="14"/>
                                        </p:tgtEl>
                                        <p:attrNameLst>
                                          <p:attrName>style.visibility</p:attrName>
                                        </p:attrNameLst>
                                      </p:cBhvr>
                                      <p:to>
                                        <p:strVal val="visible"/>
                                      </p:to>
                                    </p:set>
                                  </p:childTnLst>
                                </p:cTn>
                              </p:par>
                            </p:childTnLst>
                          </p:cTn>
                        </p:par>
                        <p:par>
                          <p:cTn id="22" fill="hold">
                            <p:stCondLst>
                              <p:cond delay="2500"/>
                            </p:stCondLst>
                            <p:childTnLst>
                              <p:par>
                                <p:cTn id="23" presetID="1" presetClass="entr" presetSubtype="0" fill="hold" nodeType="afterEffect">
                                  <p:stCondLst>
                                    <p:cond delay="500"/>
                                  </p:stCondLst>
                                  <p:childTnLst>
                                    <p:set>
                                      <p:cBhvr>
                                        <p:cTn id="24" dur="1" fill="hold">
                                          <p:stCondLst>
                                            <p:cond delay="0"/>
                                          </p:stCondLst>
                                        </p:cTn>
                                        <p:tgtEl>
                                          <p:spTgt spid="15"/>
                                        </p:tgtEl>
                                        <p:attrNameLst>
                                          <p:attrName>style.visibility</p:attrName>
                                        </p:attrNameLst>
                                      </p:cBhvr>
                                      <p:to>
                                        <p:strVal val="visible"/>
                                      </p:to>
                                    </p:set>
                                  </p:childTnLst>
                                </p:cTn>
                              </p:par>
                            </p:childTnLst>
                          </p:cTn>
                        </p:par>
                        <p:par>
                          <p:cTn id="25" fill="hold">
                            <p:stCondLst>
                              <p:cond delay="3000"/>
                            </p:stCondLst>
                            <p:childTnLst>
                              <p:par>
                                <p:cTn id="26" presetID="1" presetClass="entr" presetSubtype="0" fill="hold" nodeType="afterEffect">
                                  <p:stCondLst>
                                    <p:cond delay="500"/>
                                  </p:stCondLst>
                                  <p:childTnLst>
                                    <p:set>
                                      <p:cBhvr>
                                        <p:cTn id="27" dur="1" fill="hold">
                                          <p:stCondLst>
                                            <p:cond delay="0"/>
                                          </p:stCondLst>
                                        </p:cTn>
                                        <p:tgtEl>
                                          <p:spTgt spid="16"/>
                                        </p:tgtEl>
                                        <p:attrNameLst>
                                          <p:attrName>style.visibility</p:attrName>
                                        </p:attrNameLst>
                                      </p:cBhvr>
                                      <p:to>
                                        <p:strVal val="visible"/>
                                      </p:to>
                                    </p:set>
                                  </p:childTnLst>
                                </p:cTn>
                              </p:par>
                            </p:childTnLst>
                          </p:cTn>
                        </p:par>
                        <p:par>
                          <p:cTn id="28" fill="hold">
                            <p:stCondLst>
                              <p:cond delay="3500"/>
                            </p:stCondLst>
                            <p:childTnLst>
                              <p:par>
                                <p:cTn id="29" presetID="1" presetClass="entr" presetSubtype="0" fill="hold" nodeType="afterEffect">
                                  <p:stCondLst>
                                    <p:cond delay="500"/>
                                  </p:stCondLst>
                                  <p:childTnLst>
                                    <p:set>
                                      <p:cBhvr>
                                        <p:cTn id="30" dur="1" fill="hold">
                                          <p:stCondLst>
                                            <p:cond delay="0"/>
                                          </p:stCondLst>
                                        </p:cTn>
                                        <p:tgtEl>
                                          <p:spTgt spid="17"/>
                                        </p:tgtEl>
                                        <p:attrNameLst>
                                          <p:attrName>style.visibility</p:attrName>
                                        </p:attrNameLst>
                                      </p:cBhvr>
                                      <p:to>
                                        <p:strVal val="visible"/>
                                      </p:to>
                                    </p:set>
                                  </p:childTnLst>
                                </p:cTn>
                              </p:par>
                            </p:childTnLst>
                          </p:cTn>
                        </p:par>
                        <p:par>
                          <p:cTn id="31" fill="hold">
                            <p:stCondLst>
                              <p:cond delay="4000"/>
                            </p:stCondLst>
                            <p:childTnLst>
                              <p:par>
                                <p:cTn id="32" presetID="1" presetClass="entr" presetSubtype="0" fill="hold" grpId="0" nodeType="afterEffect">
                                  <p:stCondLst>
                                    <p:cond delay="500"/>
                                  </p:stCondLst>
                                  <p:childTnLst>
                                    <p:set>
                                      <p:cBhvr>
                                        <p:cTn id="33"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881687"/>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a:extLst>
              <a:ext uri="{FF2B5EF4-FFF2-40B4-BE49-F238E27FC236}">
                <a16:creationId xmlns:a16="http://schemas.microsoft.com/office/drawing/2014/main" id="{E43A00D2-3C13-9E4F-B162-DDEB7FA0E74E}"/>
              </a:ext>
            </a:extLst>
          </p:cNvPr>
          <p:cNvPicPr>
            <a:picLocks noChangeAspect="1"/>
          </p:cNvPicPr>
          <p:nvPr/>
        </p:nvPicPr>
        <p:blipFill>
          <a:blip r:embed="rId7"/>
          <a:stretch>
            <a:fillRect/>
          </a:stretch>
        </p:blipFill>
        <p:spPr>
          <a:xfrm>
            <a:off x="2202778" y="1821652"/>
            <a:ext cx="7866141" cy="4494938"/>
          </a:xfrm>
          <a:prstGeom prst="rect">
            <a:avLst/>
          </a:prstGeom>
        </p:spPr>
      </p:pic>
      <p:sp>
        <p:nvSpPr>
          <p:cNvPr id="8" name="TextBox 7">
            <a:extLst>
              <a:ext uri="{FF2B5EF4-FFF2-40B4-BE49-F238E27FC236}">
                <a16:creationId xmlns:a16="http://schemas.microsoft.com/office/drawing/2014/main" id="{A068BBCE-32C5-C543-BF23-96329EFF8B86}"/>
              </a:ext>
            </a:extLst>
          </p:cNvPr>
          <p:cNvSpPr txBox="1"/>
          <p:nvPr/>
        </p:nvSpPr>
        <p:spPr>
          <a:xfrm>
            <a:off x="5894096" y="5782684"/>
            <a:ext cx="3094861" cy="369332"/>
          </a:xfrm>
          <a:prstGeom prst="rect">
            <a:avLst/>
          </a:prstGeom>
          <a:noFill/>
        </p:spPr>
        <p:txBody>
          <a:bodyPr wrap="square" rtlCol="0">
            <a:spAutoFit/>
          </a:bodyPr>
          <a:lstStyle/>
          <a:p>
            <a:r>
              <a:rPr lang="en-US" b="1" dirty="0" err="1">
                <a:solidFill>
                  <a:schemeClr val="accent1">
                    <a:lumMod val="90000"/>
                    <a:lumOff val="10000"/>
                  </a:schemeClr>
                </a:solidFill>
              </a:rPr>
              <a:t>MacDaniel</a:t>
            </a:r>
            <a:r>
              <a:rPr lang="en-US" b="1" dirty="0">
                <a:solidFill>
                  <a:schemeClr val="accent1">
                    <a:lumMod val="90000"/>
                    <a:lumOff val="10000"/>
                  </a:schemeClr>
                </a:solidFill>
              </a:rPr>
              <a:t> v Brown (2010)</a:t>
            </a:r>
          </a:p>
        </p:txBody>
      </p:sp>
      <p:sp>
        <p:nvSpPr>
          <p:cNvPr id="9" name="TextBox 8">
            <a:extLst>
              <a:ext uri="{FF2B5EF4-FFF2-40B4-BE49-F238E27FC236}">
                <a16:creationId xmlns:a16="http://schemas.microsoft.com/office/drawing/2014/main" id="{05C8F3B5-0E7D-1841-840E-516B061364F8}"/>
              </a:ext>
            </a:extLst>
          </p:cNvPr>
          <p:cNvSpPr txBox="1"/>
          <p:nvPr/>
        </p:nvSpPr>
        <p:spPr>
          <a:xfrm>
            <a:off x="5595936" y="6382464"/>
            <a:ext cx="5910264" cy="276999"/>
          </a:xfrm>
          <a:prstGeom prst="rect">
            <a:avLst/>
          </a:prstGeom>
          <a:noFill/>
        </p:spPr>
        <p:txBody>
          <a:bodyPr wrap="square" rtlCol="0">
            <a:spAutoFit/>
          </a:bodyPr>
          <a:lstStyle/>
          <a:p>
            <a:pPr algn="r"/>
            <a:r>
              <a:rPr lang="en-US" sz="1200" dirty="0"/>
              <a:t>Cases from https://</a:t>
            </a:r>
            <a:r>
              <a:rPr lang="en-US" sz="1200" dirty="0" err="1"/>
              <a:t>sites.google.com</a:t>
            </a:r>
            <a:r>
              <a:rPr lang="en-US" sz="1200" dirty="0"/>
              <a:t>/site/</a:t>
            </a:r>
            <a:r>
              <a:rPr lang="en-US" sz="1200" dirty="0" err="1"/>
              <a:t>bayeslegal</a:t>
            </a:r>
            <a:r>
              <a:rPr lang="en-US" sz="1200" dirty="0"/>
              <a:t>/legal-cases-relevant-to-bayes</a:t>
            </a:r>
          </a:p>
        </p:txBody>
      </p:sp>
    </p:spTree>
    <p:extLst>
      <p:ext uri="{BB962C8B-B14F-4D97-AF65-F5344CB8AC3E}">
        <p14:creationId xmlns:p14="http://schemas.microsoft.com/office/powerpoint/2010/main" val="33635180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afterEffect">
                                  <p:stCondLst>
                                    <p:cond delay="0"/>
                                  </p:stCondLst>
                                  <p:childTnLst>
                                    <p:animEffect transition="out" filter="fad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par>
                          <p:cTn id="8" fill="hold">
                            <p:stCondLst>
                              <p:cond delay="500"/>
                            </p:stCondLst>
                            <p:childTnLst>
                              <p:par>
                                <p:cTn id="9" presetID="0" presetClass="path" presetSubtype="0" accel="50000" decel="50000" fill="hold" grpId="0" nodeType="afterEffect">
                                  <p:stCondLst>
                                    <p:cond delay="0"/>
                                  </p:stCondLst>
                                  <p:childTnLst>
                                    <p:animMotion origin="layout" path="M 3.54167E-6 1.11111E-6 L -0.42969 -0.55347 " pathEditMode="relative" rAng="0" ptsTypes="AA">
                                      <p:cBhvr>
                                        <p:cTn id="10" dur="1000" fill="hold"/>
                                        <p:tgtEl>
                                          <p:spTgt spid="8"/>
                                        </p:tgtEl>
                                        <p:attrNameLst>
                                          <p:attrName>ppt_x</p:attrName>
                                          <p:attrName>ppt_y</p:attrName>
                                        </p:attrNameLst>
                                      </p:cBhvr>
                                      <p:rCtr x="-21484" y="-2768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881687"/>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1FD01852-75A5-0D48-A27D-67CEAA71348F}"/>
              </a:ext>
            </a:extLst>
          </p:cNvPr>
          <p:cNvSpPr txBox="1"/>
          <p:nvPr/>
        </p:nvSpPr>
        <p:spPr>
          <a:xfrm>
            <a:off x="670092" y="1996495"/>
            <a:ext cx="3094861" cy="369332"/>
          </a:xfrm>
          <a:prstGeom prst="rect">
            <a:avLst/>
          </a:prstGeom>
          <a:noFill/>
        </p:spPr>
        <p:txBody>
          <a:bodyPr wrap="square" rtlCol="0">
            <a:spAutoFit/>
          </a:bodyPr>
          <a:lstStyle/>
          <a:p>
            <a:r>
              <a:rPr lang="en-US" b="1" dirty="0" err="1">
                <a:solidFill>
                  <a:schemeClr val="accent1">
                    <a:lumMod val="90000"/>
                    <a:lumOff val="10000"/>
                  </a:schemeClr>
                </a:solidFill>
              </a:rPr>
              <a:t>MacDaniel</a:t>
            </a:r>
            <a:r>
              <a:rPr lang="en-US" b="1" dirty="0">
                <a:solidFill>
                  <a:schemeClr val="accent1">
                    <a:lumMod val="90000"/>
                    <a:lumOff val="10000"/>
                  </a:schemeClr>
                </a:solidFill>
              </a:rPr>
              <a:t> v Brown (2010)*</a:t>
            </a:r>
          </a:p>
        </p:txBody>
      </p:sp>
      <p:sp>
        <p:nvSpPr>
          <p:cNvPr id="3" name="TextBox 2">
            <a:extLst>
              <a:ext uri="{FF2B5EF4-FFF2-40B4-BE49-F238E27FC236}">
                <a16:creationId xmlns:a16="http://schemas.microsoft.com/office/drawing/2014/main" id="{06793551-FCAE-934E-85CA-77BEC1A34AC7}"/>
              </a:ext>
            </a:extLst>
          </p:cNvPr>
          <p:cNvSpPr txBox="1"/>
          <p:nvPr/>
        </p:nvSpPr>
        <p:spPr>
          <a:xfrm>
            <a:off x="774700" y="2501900"/>
            <a:ext cx="10109200" cy="2585323"/>
          </a:xfrm>
          <a:prstGeom prst="rect">
            <a:avLst/>
          </a:prstGeom>
          <a:noFill/>
        </p:spPr>
        <p:txBody>
          <a:bodyPr wrap="square" rtlCol="0">
            <a:spAutoFit/>
          </a:bodyPr>
          <a:lstStyle/>
          <a:p>
            <a:pPr marL="285750" indent="-285750">
              <a:buFont typeface="Arial" panose="020B0604020202020204" pitchFamily="34" charset="0"/>
              <a:buChar char="•"/>
            </a:pPr>
            <a:r>
              <a:rPr lang="en-US" sz="2400" b="1" dirty="0"/>
              <a:t>Defendant</a:t>
            </a:r>
            <a:r>
              <a:rPr lang="en-US" sz="2400" dirty="0"/>
              <a:t>: Troy Brown (Nevada, 1997)</a:t>
            </a:r>
          </a:p>
          <a:p>
            <a:pPr marL="285750" indent="-285750">
              <a:buFont typeface="Arial" panose="020B0604020202020204" pitchFamily="34" charset="0"/>
              <a:buChar char="•"/>
            </a:pPr>
            <a:r>
              <a:rPr lang="en-US" sz="2400" b="1" dirty="0"/>
              <a:t>Charge</a:t>
            </a:r>
            <a:r>
              <a:rPr lang="en-US" sz="2400" dirty="0"/>
              <a:t>: Sexual assault</a:t>
            </a:r>
          </a:p>
          <a:p>
            <a:pPr marL="285750" indent="-285750">
              <a:buFont typeface="Arial" panose="020B0604020202020204" pitchFamily="34" charset="0"/>
              <a:buChar char="•"/>
            </a:pPr>
            <a:r>
              <a:rPr lang="en-US" sz="2400" b="1" dirty="0"/>
              <a:t>Verdict</a:t>
            </a:r>
            <a:r>
              <a:rPr lang="en-US" sz="2400" dirty="0"/>
              <a:t>: Guilty</a:t>
            </a:r>
          </a:p>
          <a:p>
            <a:pPr marL="285750" indent="-285750">
              <a:buFont typeface="Arial" panose="020B0604020202020204" pitchFamily="34" charset="0"/>
              <a:buChar char="•"/>
            </a:pPr>
            <a:r>
              <a:rPr lang="en-US" sz="2400" b="1" dirty="0"/>
              <a:t>Sentence</a:t>
            </a:r>
            <a:r>
              <a:rPr lang="en-US" sz="2400" dirty="0"/>
              <a:t>: Life (with possibility of parole after 10 years)</a:t>
            </a:r>
          </a:p>
          <a:p>
            <a:pPr marL="285750" indent="-285750">
              <a:buFont typeface="Arial" panose="020B0604020202020204" pitchFamily="34" charset="0"/>
              <a:buChar char="•"/>
            </a:pPr>
            <a:r>
              <a:rPr lang="en-US" sz="2400" b="1" dirty="0"/>
              <a:t>Appeal</a:t>
            </a:r>
            <a:r>
              <a:rPr lang="en-US" sz="2400" dirty="0"/>
              <a:t>: Applied the Jackson Standard </a:t>
            </a:r>
            <a:r>
              <a:rPr lang="en-US" dirty="0"/>
              <a:t>(Jackson v. Virginia, 1979: no way a rational person could have found defendant guilty beyond a reasonable doubt, cited prosecutor’s fallacy)</a:t>
            </a:r>
          </a:p>
          <a:p>
            <a:pPr marL="285750" indent="-285750">
              <a:buFont typeface="Arial" panose="020B0604020202020204" pitchFamily="34" charset="0"/>
              <a:buChar char="•"/>
            </a:pPr>
            <a:r>
              <a:rPr lang="en-US" sz="2400" b="1" dirty="0"/>
              <a:t>Supreme Court Ruling</a:t>
            </a:r>
            <a:r>
              <a:rPr lang="en-US" sz="2400" dirty="0"/>
              <a:t>:</a:t>
            </a:r>
          </a:p>
        </p:txBody>
      </p:sp>
      <p:sp>
        <p:nvSpPr>
          <p:cNvPr id="5" name="TextBox 4">
            <a:extLst>
              <a:ext uri="{FF2B5EF4-FFF2-40B4-BE49-F238E27FC236}">
                <a16:creationId xmlns:a16="http://schemas.microsoft.com/office/drawing/2014/main" id="{D804B9C6-DA36-EF48-B536-93E97BF92102}"/>
              </a:ext>
            </a:extLst>
          </p:cNvPr>
          <p:cNvSpPr txBox="1"/>
          <p:nvPr/>
        </p:nvSpPr>
        <p:spPr>
          <a:xfrm>
            <a:off x="4554536" y="4625558"/>
            <a:ext cx="914400" cy="461665"/>
          </a:xfrm>
          <a:prstGeom prst="rect">
            <a:avLst/>
          </a:prstGeom>
          <a:noFill/>
        </p:spPr>
        <p:txBody>
          <a:bodyPr wrap="square" rtlCol="0">
            <a:spAutoFit/>
          </a:bodyPr>
          <a:lstStyle/>
          <a:p>
            <a:r>
              <a:rPr lang="en-US" sz="2400" b="1" dirty="0"/>
              <a:t>???</a:t>
            </a:r>
          </a:p>
        </p:txBody>
      </p:sp>
      <p:sp>
        <p:nvSpPr>
          <p:cNvPr id="6" name="TextBox 5">
            <a:extLst>
              <a:ext uri="{FF2B5EF4-FFF2-40B4-BE49-F238E27FC236}">
                <a16:creationId xmlns:a16="http://schemas.microsoft.com/office/drawing/2014/main" id="{5DAC88C9-2DBA-1B43-A10A-4E17C4A85610}"/>
              </a:ext>
            </a:extLst>
          </p:cNvPr>
          <p:cNvSpPr txBox="1"/>
          <p:nvPr/>
        </p:nvSpPr>
        <p:spPr>
          <a:xfrm>
            <a:off x="5930900" y="6320909"/>
            <a:ext cx="5903913" cy="338554"/>
          </a:xfrm>
          <a:prstGeom prst="rect">
            <a:avLst/>
          </a:prstGeom>
          <a:noFill/>
        </p:spPr>
        <p:txBody>
          <a:bodyPr wrap="square" rtlCol="0">
            <a:spAutoFit/>
          </a:bodyPr>
          <a:lstStyle/>
          <a:p>
            <a:r>
              <a:rPr lang="en-US" sz="1600" dirty="0"/>
              <a:t>*https://</a:t>
            </a:r>
            <a:r>
              <a:rPr lang="en-US" sz="1600" dirty="0" err="1"/>
              <a:t>www.supremecourt.gov</a:t>
            </a:r>
            <a:r>
              <a:rPr lang="en-US" sz="1600" dirty="0"/>
              <a:t>/opinions/09pdf/08-559.pdf</a:t>
            </a:r>
          </a:p>
        </p:txBody>
      </p:sp>
    </p:spTree>
    <p:extLst>
      <p:ext uri="{BB962C8B-B14F-4D97-AF65-F5344CB8AC3E}">
        <p14:creationId xmlns:p14="http://schemas.microsoft.com/office/powerpoint/2010/main" val="1096022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881687"/>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DCE14F60-EC6A-7E44-9E71-F2A3E8182E31}"/>
              </a:ext>
            </a:extLst>
          </p:cNvPr>
          <p:cNvSpPr txBox="1"/>
          <p:nvPr/>
        </p:nvSpPr>
        <p:spPr>
          <a:xfrm>
            <a:off x="1289720" y="5150217"/>
            <a:ext cx="9156700" cy="523220"/>
          </a:xfrm>
          <a:prstGeom prst="rect">
            <a:avLst/>
          </a:prstGeom>
          <a:noFill/>
        </p:spPr>
        <p:txBody>
          <a:bodyPr wrap="square" rtlCol="0">
            <a:spAutoFit/>
          </a:bodyPr>
          <a:lstStyle/>
          <a:p>
            <a:r>
              <a:rPr lang="en-US" sz="2800" dirty="0"/>
              <a:t>Likelihood that Troy is guilty = 2,999,999 in 3,000,000</a:t>
            </a:r>
          </a:p>
        </p:txBody>
      </p:sp>
      <p:pic>
        <p:nvPicPr>
          <p:cNvPr id="1028" name="Picture 4" descr="Green checkmark icon - Free green check mark icons">
            <a:extLst>
              <a:ext uri="{FF2B5EF4-FFF2-40B4-BE49-F238E27FC236}">
                <a16:creationId xmlns:a16="http://schemas.microsoft.com/office/drawing/2014/main" id="{A16CEA4D-F1F6-2240-81E7-D985447E3D6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00988" y="2293802"/>
            <a:ext cx="585787" cy="58578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Red x mark icon - Free red x mark icons">
            <a:extLst>
              <a:ext uri="{FF2B5EF4-FFF2-40B4-BE49-F238E27FC236}">
                <a16:creationId xmlns:a16="http://schemas.microsoft.com/office/drawing/2014/main" id="{45DBB8EF-8352-4F40-8A64-16C066D134B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rot="20572039">
            <a:off x="1828994" y="5563734"/>
            <a:ext cx="666750" cy="6667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157FE0C-1C5B-554E-958D-3DAA93D84231}"/>
              </a:ext>
            </a:extLst>
          </p:cNvPr>
          <p:cNvSpPr txBox="1"/>
          <p:nvPr/>
        </p:nvSpPr>
        <p:spPr>
          <a:xfrm rot="20523592">
            <a:off x="2324562" y="4196976"/>
            <a:ext cx="7454465" cy="830997"/>
          </a:xfrm>
          <a:prstGeom prst="rect">
            <a:avLst/>
          </a:prstGeom>
          <a:noFill/>
        </p:spPr>
        <p:txBody>
          <a:bodyPr wrap="square" rtlCol="0">
            <a:spAutoFit/>
          </a:bodyPr>
          <a:lstStyle/>
          <a:p>
            <a:r>
              <a:rPr lang="en-US" sz="4800" b="1" dirty="0">
                <a:solidFill>
                  <a:srgbClr val="C00000"/>
                </a:solidFill>
              </a:rPr>
              <a:t>Prosecutor’s fallacy</a:t>
            </a:r>
          </a:p>
        </p:txBody>
      </p:sp>
      <p:sp>
        <p:nvSpPr>
          <p:cNvPr id="3" name="Rectangle 2">
            <a:extLst>
              <a:ext uri="{FF2B5EF4-FFF2-40B4-BE49-F238E27FC236}">
                <a16:creationId xmlns:a16="http://schemas.microsoft.com/office/drawing/2014/main" id="{266A29DA-0DA6-4043-B018-8C51649C6123}"/>
              </a:ext>
            </a:extLst>
          </p:cNvPr>
          <p:cNvSpPr/>
          <p:nvPr/>
        </p:nvSpPr>
        <p:spPr>
          <a:xfrm>
            <a:off x="817438" y="4038056"/>
            <a:ext cx="7697912" cy="954107"/>
          </a:xfrm>
          <a:prstGeom prst="rect">
            <a:avLst/>
          </a:prstGeom>
        </p:spPr>
        <p:txBody>
          <a:bodyPr wrap="square">
            <a:spAutoFit/>
          </a:bodyPr>
          <a:lstStyle/>
          <a:p>
            <a:r>
              <a:rPr lang="en-US" sz="2800" b="1" dirty="0"/>
              <a:t>Prosecutor</a:t>
            </a:r>
            <a:r>
              <a:rPr lang="en-US" sz="2800" dirty="0"/>
              <a:t>:</a:t>
            </a:r>
          </a:p>
          <a:p>
            <a:r>
              <a:rPr lang="en-US" sz="2800" dirty="0"/>
              <a:t>	Likelihood that Troy is innocent = 1 in 3,000,000</a:t>
            </a:r>
          </a:p>
        </p:txBody>
      </p:sp>
      <p:sp>
        <p:nvSpPr>
          <p:cNvPr id="10" name="TextBox 9">
            <a:extLst>
              <a:ext uri="{FF2B5EF4-FFF2-40B4-BE49-F238E27FC236}">
                <a16:creationId xmlns:a16="http://schemas.microsoft.com/office/drawing/2014/main" id="{82EB117D-329A-AB4B-AA42-0845D537CCDA}"/>
              </a:ext>
            </a:extLst>
          </p:cNvPr>
          <p:cNvSpPr txBox="1"/>
          <p:nvPr/>
        </p:nvSpPr>
        <p:spPr>
          <a:xfrm>
            <a:off x="803149" y="1958280"/>
            <a:ext cx="7097839" cy="1815882"/>
          </a:xfrm>
          <a:prstGeom prst="rect">
            <a:avLst/>
          </a:prstGeom>
          <a:noFill/>
        </p:spPr>
        <p:txBody>
          <a:bodyPr wrap="square" rtlCol="0">
            <a:spAutoFit/>
          </a:bodyPr>
          <a:lstStyle/>
          <a:p>
            <a:r>
              <a:rPr lang="en-US" sz="2800" b="1" dirty="0"/>
              <a:t>Expert testimony</a:t>
            </a:r>
            <a:r>
              <a:rPr lang="en-US" sz="2800" dirty="0"/>
              <a:t>:</a:t>
            </a:r>
          </a:p>
          <a:p>
            <a:pPr marL="457200" indent="-457200">
              <a:buFont typeface="Arial" panose="020B0604020202020204" pitchFamily="34" charset="0"/>
              <a:buChar char="•"/>
            </a:pPr>
            <a:r>
              <a:rPr lang="en-US" sz="2800" dirty="0"/>
              <a:t>DNA at crime scene matched Troy’s</a:t>
            </a:r>
          </a:p>
          <a:p>
            <a:pPr marL="457200" indent="-457200">
              <a:buFont typeface="Arial" panose="020B0604020202020204" pitchFamily="34" charset="0"/>
              <a:buChar char="•"/>
            </a:pPr>
            <a:r>
              <a:rPr lang="en-US" sz="2800" dirty="0"/>
              <a:t>1 in 3,000,000 chance that the DNA came</a:t>
            </a:r>
          </a:p>
          <a:p>
            <a:r>
              <a:rPr lang="en-US" sz="2800" dirty="0"/>
              <a:t>		from someone other than Troy</a:t>
            </a:r>
          </a:p>
        </p:txBody>
      </p:sp>
      <p:pic>
        <p:nvPicPr>
          <p:cNvPr id="11" name="Picture 4" descr="Green checkmark icon - Free green check mark icons">
            <a:extLst>
              <a:ext uri="{FF2B5EF4-FFF2-40B4-BE49-F238E27FC236}">
                <a16:creationId xmlns:a16="http://schemas.microsoft.com/office/drawing/2014/main" id="{7CA861E2-EE10-484A-A136-F78A469A695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929563" y="2969861"/>
            <a:ext cx="585787" cy="5857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8579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03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881687"/>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Table 7">
            <a:extLst>
              <a:ext uri="{FF2B5EF4-FFF2-40B4-BE49-F238E27FC236}">
                <a16:creationId xmlns:a16="http://schemas.microsoft.com/office/drawing/2014/main" id="{7F1B17B1-6374-2C44-B3E9-F0F4C9429D25}"/>
              </a:ext>
            </a:extLst>
          </p:cNvPr>
          <p:cNvGraphicFramePr>
            <a:graphicFrameLocks noGrp="1"/>
          </p:cNvGraphicFramePr>
          <p:nvPr>
            <p:extLst>
              <p:ext uri="{D42A27DB-BD31-4B8C-83A1-F6EECF244321}">
                <p14:modId xmlns:p14="http://schemas.microsoft.com/office/powerpoint/2010/main" val="859599041"/>
              </p:ext>
            </p:extLst>
          </p:nvPr>
        </p:nvGraphicFramePr>
        <p:xfrm>
          <a:off x="2976561" y="2149677"/>
          <a:ext cx="5670550" cy="2120349"/>
        </p:xfrm>
        <a:graphic>
          <a:graphicData uri="http://schemas.openxmlformats.org/drawingml/2006/table">
            <a:tbl>
              <a:tblPr/>
              <a:tblGrid>
                <a:gridCol w="1352550">
                  <a:extLst>
                    <a:ext uri="{9D8B030D-6E8A-4147-A177-3AD203B41FA5}">
                      <a16:colId xmlns:a16="http://schemas.microsoft.com/office/drawing/2014/main" val="2558199059"/>
                    </a:ext>
                  </a:extLst>
                </a:gridCol>
                <a:gridCol w="1275557">
                  <a:extLst>
                    <a:ext uri="{9D8B030D-6E8A-4147-A177-3AD203B41FA5}">
                      <a16:colId xmlns:a16="http://schemas.microsoft.com/office/drawing/2014/main" val="2261278289"/>
                    </a:ext>
                  </a:extLst>
                </a:gridCol>
                <a:gridCol w="1454943">
                  <a:extLst>
                    <a:ext uri="{9D8B030D-6E8A-4147-A177-3AD203B41FA5}">
                      <a16:colId xmlns:a16="http://schemas.microsoft.com/office/drawing/2014/main" val="3226409117"/>
                    </a:ext>
                  </a:extLst>
                </a:gridCol>
                <a:gridCol w="1587500">
                  <a:extLst>
                    <a:ext uri="{9D8B030D-6E8A-4147-A177-3AD203B41FA5}">
                      <a16:colId xmlns:a16="http://schemas.microsoft.com/office/drawing/2014/main" val="552789733"/>
                    </a:ext>
                  </a:extLst>
                </a:gridCol>
              </a:tblGrid>
              <a:tr h="561072">
                <a:tc>
                  <a:txBody>
                    <a:bodyPr/>
                    <a:lstStyle/>
                    <a:p>
                      <a:pPr algn="ctr" fontAlgn="b"/>
                      <a:r>
                        <a:rPr lang="en-US" sz="2000" b="1" i="0" u="none" strike="noStrike">
                          <a:solidFill>
                            <a:srgbClr val="FFFFFF"/>
                          </a:solidFill>
                          <a:effectLst/>
                          <a:latin typeface="Calibri" panose="020F0502020204030204" pitchFamily="34" charset="0"/>
                        </a:rPr>
                        <a:t> </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a:solidFill>
                            <a:srgbClr val="FFFFFF"/>
                          </a:solidFill>
                          <a:effectLst/>
                          <a:latin typeface="Calibri" panose="020F0502020204030204" pitchFamily="34" charset="0"/>
                        </a:rPr>
                        <a:t>DNA matches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dirty="0">
                          <a:solidFill>
                            <a:srgbClr val="FFFFFF"/>
                          </a:solidFill>
                          <a:effectLst/>
                          <a:latin typeface="Calibri" panose="020F0502020204030204" pitchFamily="34" charset="0"/>
                        </a:rPr>
                        <a:t>DNA does not match</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2000" b="1" i="0" u="none" strike="noStrike">
                          <a:solidFill>
                            <a:srgbClr val="FFFFFF"/>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1647977660"/>
                  </a:ext>
                </a:extLst>
              </a:tr>
              <a:tr h="500408">
                <a:tc>
                  <a:txBody>
                    <a:bodyPr/>
                    <a:lstStyle/>
                    <a:p>
                      <a:pPr algn="l" fontAlgn="b"/>
                      <a:r>
                        <a:rPr lang="en-US" sz="2000" b="0" i="0" u="none" strike="noStrike" dirty="0">
                          <a:solidFill>
                            <a:srgbClr val="000000"/>
                          </a:solidFill>
                          <a:effectLst/>
                          <a:latin typeface="Calibri" panose="020F0502020204030204" pitchFamily="34" charset="0"/>
                        </a:rPr>
                        <a:t>Guilty</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a:solidFill>
                            <a:srgbClr val="000000"/>
                          </a:solidFill>
                          <a:effectLst/>
                          <a:latin typeface="Calibri" panose="020F0502020204030204" pitchFamily="34" charset="0"/>
                        </a:rPr>
                        <a:t>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1612212241"/>
                  </a:ext>
                </a:extLst>
              </a:tr>
              <a:tr h="500408">
                <a:tc>
                  <a:txBody>
                    <a:bodyPr/>
                    <a:lstStyle/>
                    <a:p>
                      <a:pPr algn="l" fontAlgn="b"/>
                      <a:r>
                        <a:rPr lang="en-US" sz="2000" b="0" i="0" u="none" strike="noStrike">
                          <a:solidFill>
                            <a:srgbClr val="000000"/>
                          </a:solidFill>
                          <a:effectLst/>
                          <a:latin typeface="Calibri" panose="020F0502020204030204" pitchFamily="34" charset="0"/>
                        </a:rPr>
                        <a:t>Innocent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2,999,998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2000" b="0" i="0" u="none" strike="noStrike" dirty="0">
                          <a:solidFill>
                            <a:srgbClr val="000000"/>
                          </a:solidFill>
                          <a:effectLst/>
                          <a:latin typeface="Calibri" panose="020F0502020204030204" pitchFamily="34" charset="0"/>
                        </a:rPr>
                        <a:t>2,999,999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359010554"/>
                  </a:ext>
                </a:extLst>
              </a:tr>
              <a:tr h="500408">
                <a:tc>
                  <a:txBody>
                    <a:bodyPr/>
                    <a:lstStyle/>
                    <a:p>
                      <a:pPr algn="l" fontAlgn="b"/>
                      <a:r>
                        <a:rPr lang="en-US" sz="2000" b="1" i="0" u="none" strike="noStrike" dirty="0">
                          <a:solidFill>
                            <a:srgbClr val="000000"/>
                          </a:solidFill>
                          <a:effectLst/>
                          <a:latin typeface="Calibri" panose="020F0502020204030204" pitchFamily="34" charset="0"/>
                        </a:rPr>
                        <a:t>Total</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2,999,998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tc>
                  <a:txBody>
                    <a:bodyPr/>
                    <a:lstStyle/>
                    <a:p>
                      <a:pPr algn="r" fontAlgn="b"/>
                      <a:r>
                        <a:rPr lang="en-US" sz="2000" b="0" i="0" u="none" strike="noStrike" dirty="0">
                          <a:solidFill>
                            <a:srgbClr val="000000"/>
                          </a:solidFill>
                          <a:effectLst/>
                          <a:latin typeface="Calibri" panose="020F0502020204030204" pitchFamily="34" charset="0"/>
                        </a:rPr>
                        <a:t>3,000,000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bg2"/>
                    </a:solidFill>
                  </a:tcPr>
                </a:tc>
                <a:extLst>
                  <a:ext uri="{0D108BD9-81ED-4DB2-BD59-A6C34878D82A}">
                    <a16:rowId xmlns:a16="http://schemas.microsoft.com/office/drawing/2014/main" val="509288837"/>
                  </a:ext>
                </a:extLst>
              </a:tr>
            </a:tbl>
          </a:graphicData>
        </a:graphic>
      </p:graphicFrame>
      <p:sp>
        <p:nvSpPr>
          <p:cNvPr id="9" name="Rectangle 8">
            <a:extLst>
              <a:ext uri="{FF2B5EF4-FFF2-40B4-BE49-F238E27FC236}">
                <a16:creationId xmlns:a16="http://schemas.microsoft.com/office/drawing/2014/main" id="{7383E498-4FA5-2B40-91BD-557F5D6F0834}"/>
              </a:ext>
            </a:extLst>
          </p:cNvPr>
          <p:cNvSpPr/>
          <p:nvPr/>
        </p:nvSpPr>
        <p:spPr>
          <a:xfrm>
            <a:off x="581192" y="4482472"/>
            <a:ext cx="5206490" cy="1384995"/>
          </a:xfrm>
          <a:prstGeom prst="rect">
            <a:avLst/>
          </a:prstGeom>
        </p:spPr>
        <p:txBody>
          <a:bodyPr wrap="none">
            <a:spAutoFit/>
          </a:bodyPr>
          <a:lstStyle/>
          <a:p>
            <a:pPr algn="r"/>
            <a:r>
              <a:rPr lang="en-US" sz="2800" b="1" dirty="0"/>
              <a:t>People who share Troy’s DNA:</a:t>
            </a:r>
          </a:p>
          <a:p>
            <a:pPr algn="r"/>
            <a:r>
              <a:rPr lang="en-US" sz="2800" b="1" dirty="0">
                <a:solidFill>
                  <a:srgbClr val="C00000"/>
                </a:solidFill>
              </a:rPr>
              <a:t>P(innocent):</a:t>
            </a:r>
          </a:p>
          <a:p>
            <a:pPr algn="r"/>
            <a:r>
              <a:rPr lang="en-US" sz="2800" b="1" dirty="0">
                <a:solidFill>
                  <a:srgbClr val="0070C0"/>
                </a:solidFill>
              </a:rPr>
              <a:t>P(innocent | DNA matches):</a:t>
            </a:r>
          </a:p>
        </p:txBody>
      </p:sp>
      <p:sp>
        <p:nvSpPr>
          <p:cNvPr id="10" name="TextBox 9">
            <a:extLst>
              <a:ext uri="{FF2B5EF4-FFF2-40B4-BE49-F238E27FC236}">
                <a16:creationId xmlns:a16="http://schemas.microsoft.com/office/drawing/2014/main" id="{F658138B-B821-DB4A-978F-1829F14CCB68}"/>
              </a:ext>
            </a:extLst>
          </p:cNvPr>
          <p:cNvSpPr txBox="1"/>
          <p:nvPr/>
        </p:nvSpPr>
        <p:spPr>
          <a:xfrm>
            <a:off x="5811836" y="4496692"/>
            <a:ext cx="3598864" cy="1384995"/>
          </a:xfrm>
          <a:prstGeom prst="rect">
            <a:avLst/>
          </a:prstGeom>
          <a:noFill/>
        </p:spPr>
        <p:txBody>
          <a:bodyPr wrap="square" rtlCol="0">
            <a:spAutoFit/>
          </a:bodyPr>
          <a:lstStyle/>
          <a:p>
            <a:r>
              <a:rPr lang="en-US" sz="2800" dirty="0"/>
              <a:t>1 in 3,000,000</a:t>
            </a:r>
          </a:p>
          <a:p>
            <a:r>
              <a:rPr lang="en-US" sz="2800" dirty="0">
                <a:solidFill>
                  <a:srgbClr val="C00000"/>
                </a:solidFill>
              </a:rPr>
              <a:t>1 in 3,000,000</a:t>
            </a:r>
          </a:p>
          <a:p>
            <a:r>
              <a:rPr lang="en-US" sz="2800" dirty="0">
                <a:solidFill>
                  <a:srgbClr val="0070C0"/>
                </a:solidFill>
              </a:rPr>
              <a:t>1 in 2 (50%)</a:t>
            </a:r>
          </a:p>
        </p:txBody>
      </p:sp>
      <p:sp>
        <p:nvSpPr>
          <p:cNvPr id="7" name="Oval 6">
            <a:extLst>
              <a:ext uri="{FF2B5EF4-FFF2-40B4-BE49-F238E27FC236}">
                <a16:creationId xmlns:a16="http://schemas.microsoft.com/office/drawing/2014/main" id="{BE13A93D-71DD-9642-986E-713F32CA850E}"/>
              </a:ext>
            </a:extLst>
          </p:cNvPr>
          <p:cNvSpPr/>
          <p:nvPr/>
        </p:nvSpPr>
        <p:spPr>
          <a:xfrm>
            <a:off x="7389817" y="3842489"/>
            <a:ext cx="1400520" cy="533760"/>
          </a:xfrm>
          <a:prstGeom prst="ellipse">
            <a:avLst/>
          </a:prstGeom>
          <a:noFill/>
          <a:ln w="254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8647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a:normAutofit/>
          </a:bodyPr>
          <a:lstStyle/>
          <a:p>
            <a:r>
              <a:rPr lang="en-US" sz="3600" dirty="0">
                <a:solidFill>
                  <a:srgbClr val="FFFEFF"/>
                </a:solidFill>
              </a:rPr>
              <a:t>BAYES’ THEOREM </a:t>
            </a:r>
            <a:r>
              <a:rPr lang="en-US" dirty="0">
                <a:solidFill>
                  <a:srgbClr val="FFFEFF"/>
                </a:solidFill>
              </a:rPr>
              <a:t>and the Prosecutor’s fallacy</a:t>
            </a:r>
          </a:p>
        </p:txBody>
      </p:sp>
      <p:graphicFrame>
        <p:nvGraphicFramePr>
          <p:cNvPr id="22" name="Content Placeholder 2" descr="Hexagon timeline SmartArt">
            <a:extLst>
              <a:ext uri="{FF2B5EF4-FFF2-40B4-BE49-F238E27FC236}">
                <a16:creationId xmlns:a16="http://schemas.microsoft.com/office/drawing/2014/main" id="{6BF0F168-BD28-497A-AC13-24AB8C638291}"/>
              </a:ext>
            </a:extLst>
          </p:cNvPr>
          <p:cNvGraphicFramePr/>
          <p:nvPr/>
        </p:nvGraphicFramePr>
        <p:xfrm>
          <a:off x="357187" y="5881687"/>
          <a:ext cx="5238749" cy="12477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Rectangle 8">
            <a:extLst>
              <a:ext uri="{FF2B5EF4-FFF2-40B4-BE49-F238E27FC236}">
                <a16:creationId xmlns:a16="http://schemas.microsoft.com/office/drawing/2014/main" id="{7383E498-4FA5-2B40-91BD-557F5D6F0834}"/>
              </a:ext>
            </a:extLst>
          </p:cNvPr>
          <p:cNvSpPr/>
          <p:nvPr/>
        </p:nvSpPr>
        <p:spPr>
          <a:xfrm>
            <a:off x="805197" y="1949385"/>
            <a:ext cx="9477039" cy="1384995"/>
          </a:xfrm>
          <a:prstGeom prst="rect">
            <a:avLst/>
          </a:prstGeom>
        </p:spPr>
        <p:txBody>
          <a:bodyPr wrap="square">
            <a:spAutoFit/>
          </a:bodyPr>
          <a:lstStyle/>
          <a:p>
            <a:r>
              <a:rPr lang="en-US" sz="2800" b="1" u="sng" dirty="0"/>
              <a:t>Bayes’ Theorem*</a:t>
            </a:r>
          </a:p>
          <a:p>
            <a:endParaRPr lang="en-US" sz="2800" dirty="0"/>
          </a:p>
          <a:p>
            <a:r>
              <a:rPr lang="en-US" sz="2800" dirty="0"/>
              <a:t>	p(AB) = p(A) * p(B | A) [joint probability]</a:t>
            </a:r>
          </a:p>
        </p:txBody>
      </p:sp>
      <p:sp>
        <p:nvSpPr>
          <p:cNvPr id="7" name="TextBox 6">
            <a:extLst>
              <a:ext uri="{FF2B5EF4-FFF2-40B4-BE49-F238E27FC236}">
                <a16:creationId xmlns:a16="http://schemas.microsoft.com/office/drawing/2014/main" id="{E006EC6A-9E1A-1B44-B8E2-B325505062E1}"/>
              </a:ext>
            </a:extLst>
          </p:cNvPr>
          <p:cNvSpPr txBox="1"/>
          <p:nvPr/>
        </p:nvSpPr>
        <p:spPr>
          <a:xfrm>
            <a:off x="5930900" y="6320909"/>
            <a:ext cx="5903913" cy="338554"/>
          </a:xfrm>
          <a:prstGeom prst="rect">
            <a:avLst/>
          </a:prstGeom>
          <a:noFill/>
        </p:spPr>
        <p:txBody>
          <a:bodyPr wrap="square" rtlCol="0">
            <a:spAutoFit/>
          </a:bodyPr>
          <a:lstStyle/>
          <a:p>
            <a:r>
              <a:rPr lang="en-US" sz="1600" dirty="0"/>
              <a:t>*Provost &amp; Fawcett, Data Science for Business, 2013.</a:t>
            </a:r>
          </a:p>
        </p:txBody>
      </p:sp>
      <p:sp>
        <p:nvSpPr>
          <p:cNvPr id="12" name="Rectangle 11">
            <a:extLst>
              <a:ext uri="{FF2B5EF4-FFF2-40B4-BE49-F238E27FC236}">
                <a16:creationId xmlns:a16="http://schemas.microsoft.com/office/drawing/2014/main" id="{6EBC8C60-6150-4247-AB55-64F4B87D47A0}"/>
              </a:ext>
            </a:extLst>
          </p:cNvPr>
          <p:cNvSpPr/>
          <p:nvPr/>
        </p:nvSpPr>
        <p:spPr>
          <a:xfrm>
            <a:off x="805197" y="2793847"/>
            <a:ext cx="11029616" cy="523220"/>
          </a:xfrm>
          <a:prstGeom prst="rect">
            <a:avLst/>
          </a:prstGeom>
          <a:solidFill>
            <a:schemeClr val="bg1"/>
          </a:solidFill>
        </p:spPr>
        <p:txBody>
          <a:bodyPr wrap="square">
            <a:spAutoFit/>
          </a:bodyPr>
          <a:lstStyle/>
          <a:p>
            <a:r>
              <a:rPr lang="en-US" sz="2800" dirty="0"/>
              <a:t>	</a:t>
            </a:r>
            <a:r>
              <a:rPr lang="en-US" sz="2800" dirty="0">
                <a:solidFill>
                  <a:srgbClr val="0070C0"/>
                </a:solidFill>
              </a:rPr>
              <a:t>p(innocent ^ DNA match) </a:t>
            </a:r>
            <a:r>
              <a:rPr lang="en-US" sz="2800" dirty="0"/>
              <a:t>= p(innocent) * p(DNA match | innocent)</a:t>
            </a:r>
          </a:p>
        </p:txBody>
      </p:sp>
      <p:sp>
        <p:nvSpPr>
          <p:cNvPr id="13" name="Rectangle 12">
            <a:extLst>
              <a:ext uri="{FF2B5EF4-FFF2-40B4-BE49-F238E27FC236}">
                <a16:creationId xmlns:a16="http://schemas.microsoft.com/office/drawing/2014/main" id="{DDB0A7CC-9086-9541-AB86-7D50363C7CBA}"/>
              </a:ext>
            </a:extLst>
          </p:cNvPr>
          <p:cNvSpPr/>
          <p:nvPr/>
        </p:nvSpPr>
        <p:spPr>
          <a:xfrm>
            <a:off x="805197" y="3297918"/>
            <a:ext cx="11110912" cy="523220"/>
          </a:xfrm>
          <a:prstGeom prst="rect">
            <a:avLst/>
          </a:prstGeom>
          <a:solidFill>
            <a:schemeClr val="bg1"/>
          </a:solidFill>
        </p:spPr>
        <p:txBody>
          <a:bodyPr wrap="square">
            <a:spAutoFit/>
          </a:bodyPr>
          <a:lstStyle/>
          <a:p>
            <a:r>
              <a:rPr lang="en-US" sz="2800" dirty="0"/>
              <a:t>	</a:t>
            </a:r>
            <a:r>
              <a:rPr lang="en-US" sz="2800" dirty="0">
                <a:solidFill>
                  <a:srgbClr val="C00000"/>
                </a:solidFill>
              </a:rPr>
              <a:t>p(DNA match ^ innocent) </a:t>
            </a:r>
            <a:r>
              <a:rPr lang="en-US" sz="2800" dirty="0"/>
              <a:t>= p(DNA match) * </a:t>
            </a:r>
            <a:r>
              <a:rPr lang="en-US" sz="2800" dirty="0">
                <a:highlight>
                  <a:srgbClr val="FFFF00"/>
                </a:highlight>
              </a:rPr>
              <a:t>p(innocent | DNA match)</a:t>
            </a:r>
          </a:p>
        </p:txBody>
      </p:sp>
      <p:sp>
        <p:nvSpPr>
          <p:cNvPr id="14" name="Rectangle 13">
            <a:extLst>
              <a:ext uri="{FF2B5EF4-FFF2-40B4-BE49-F238E27FC236}">
                <a16:creationId xmlns:a16="http://schemas.microsoft.com/office/drawing/2014/main" id="{86A752A4-844B-DB46-95F9-9FAEFD09DE08}"/>
              </a:ext>
            </a:extLst>
          </p:cNvPr>
          <p:cNvSpPr/>
          <p:nvPr/>
        </p:nvSpPr>
        <p:spPr>
          <a:xfrm>
            <a:off x="805197" y="3802543"/>
            <a:ext cx="11110912" cy="523220"/>
          </a:xfrm>
          <a:prstGeom prst="rect">
            <a:avLst/>
          </a:prstGeom>
          <a:solidFill>
            <a:schemeClr val="bg1"/>
          </a:solidFill>
        </p:spPr>
        <p:txBody>
          <a:bodyPr wrap="square">
            <a:spAutoFit/>
          </a:bodyPr>
          <a:lstStyle/>
          <a:p>
            <a:r>
              <a:rPr lang="en-US" sz="2800" dirty="0"/>
              <a:t>	</a:t>
            </a:r>
            <a:r>
              <a:rPr lang="en-US" sz="2800" dirty="0">
                <a:solidFill>
                  <a:srgbClr val="0070C0"/>
                </a:solidFill>
              </a:rPr>
              <a:t>p(innocent ^ DNA match)</a:t>
            </a:r>
            <a:r>
              <a:rPr lang="en-US" sz="2800" dirty="0">
                <a:solidFill>
                  <a:srgbClr val="C00000"/>
                </a:solidFill>
              </a:rPr>
              <a:t> </a:t>
            </a:r>
            <a:r>
              <a:rPr lang="en-US" sz="2800" dirty="0"/>
              <a:t>= </a:t>
            </a:r>
            <a:r>
              <a:rPr lang="en-US" sz="2800" dirty="0">
                <a:solidFill>
                  <a:srgbClr val="C00000"/>
                </a:solidFill>
              </a:rPr>
              <a:t>p(DNA match ^ innocent)</a:t>
            </a:r>
          </a:p>
        </p:txBody>
      </p:sp>
      <p:sp>
        <p:nvSpPr>
          <p:cNvPr id="15" name="Rectangle 14">
            <a:extLst>
              <a:ext uri="{FF2B5EF4-FFF2-40B4-BE49-F238E27FC236}">
                <a16:creationId xmlns:a16="http://schemas.microsoft.com/office/drawing/2014/main" id="{6928FEDD-7614-1B43-82C6-900E6BEDC230}"/>
              </a:ext>
            </a:extLst>
          </p:cNvPr>
          <p:cNvSpPr/>
          <p:nvPr/>
        </p:nvSpPr>
        <p:spPr>
          <a:xfrm>
            <a:off x="805197" y="4263263"/>
            <a:ext cx="11110912" cy="954107"/>
          </a:xfrm>
          <a:prstGeom prst="rect">
            <a:avLst/>
          </a:prstGeom>
          <a:solidFill>
            <a:schemeClr val="bg1"/>
          </a:solidFill>
        </p:spPr>
        <p:txBody>
          <a:bodyPr wrap="square">
            <a:spAutoFit/>
          </a:bodyPr>
          <a:lstStyle/>
          <a:p>
            <a:r>
              <a:rPr lang="en-US" sz="2800" dirty="0"/>
              <a:t>	p(DNA match) * </a:t>
            </a:r>
            <a:r>
              <a:rPr lang="en-US" sz="2800" dirty="0">
                <a:highlight>
                  <a:srgbClr val="FFFF00"/>
                </a:highlight>
              </a:rPr>
              <a:t>p(innocent | DNA match) </a:t>
            </a:r>
            <a:r>
              <a:rPr lang="en-US" sz="2800" dirty="0"/>
              <a:t>=</a:t>
            </a:r>
          </a:p>
          <a:p>
            <a:r>
              <a:rPr lang="en-US" sz="2800" dirty="0"/>
              <a:t>				 p(innocent) * p(DNA match | innocent)</a:t>
            </a:r>
          </a:p>
        </p:txBody>
      </p:sp>
      <p:sp>
        <p:nvSpPr>
          <p:cNvPr id="16" name="Rectangle 15">
            <a:extLst>
              <a:ext uri="{FF2B5EF4-FFF2-40B4-BE49-F238E27FC236}">
                <a16:creationId xmlns:a16="http://schemas.microsoft.com/office/drawing/2014/main" id="{C22FDB26-8BA7-7145-8856-69186D346098}"/>
              </a:ext>
            </a:extLst>
          </p:cNvPr>
          <p:cNvSpPr/>
          <p:nvPr/>
        </p:nvSpPr>
        <p:spPr>
          <a:xfrm>
            <a:off x="805197" y="5221505"/>
            <a:ext cx="11110912" cy="954107"/>
          </a:xfrm>
          <a:prstGeom prst="rect">
            <a:avLst/>
          </a:prstGeom>
          <a:solidFill>
            <a:schemeClr val="bg1"/>
          </a:solidFill>
        </p:spPr>
        <p:txBody>
          <a:bodyPr wrap="square">
            <a:spAutoFit/>
          </a:bodyPr>
          <a:lstStyle/>
          <a:p>
            <a:r>
              <a:rPr lang="en-US" sz="2800" dirty="0"/>
              <a:t>	</a:t>
            </a:r>
            <a:r>
              <a:rPr lang="en-US" sz="2800" dirty="0">
                <a:highlight>
                  <a:srgbClr val="FFFF00"/>
                </a:highlight>
              </a:rPr>
              <a:t>p(innocent | DNA match) </a:t>
            </a:r>
            <a:r>
              <a:rPr lang="en-US" sz="2800" dirty="0"/>
              <a:t>= </a:t>
            </a:r>
            <a:r>
              <a:rPr lang="en-US" sz="2800" u="sng" dirty="0"/>
              <a:t>p(innocent) * p(DNA match | innocent)</a:t>
            </a:r>
          </a:p>
          <a:p>
            <a:r>
              <a:rPr lang="en-US" sz="2800" dirty="0"/>
              <a:t>												 		p(DNA match)</a:t>
            </a:r>
          </a:p>
        </p:txBody>
      </p:sp>
    </p:spTree>
    <p:extLst>
      <p:ext uri="{BB962C8B-B14F-4D97-AF65-F5344CB8AC3E}">
        <p14:creationId xmlns:p14="http://schemas.microsoft.com/office/powerpoint/2010/main" val="1898280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P spid="15" grpId="0" animBg="1"/>
      <p:bldP spid="16" grpId="0" animBg="1"/>
    </p:bldLst>
  </p:timing>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A7F0652-397B-4F71-B75E-207A80EB278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D1CAB62D-49E5-4271-85C6-1466970BAB69}">
  <ds:schemaRefs>
    <ds:schemaRef ds:uri="http://schemas.microsoft.com/sharepoint/v3/contenttype/forms"/>
  </ds:schemaRefs>
</ds:datastoreItem>
</file>

<file path=customXml/itemProps3.xml><?xml version="1.0" encoding="utf-8"?>
<ds:datastoreItem xmlns:ds="http://schemas.openxmlformats.org/officeDocument/2006/customXml" ds:itemID="{D5A32ED2-6DBA-4E14-851E-DE5772C902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1439</Words>
  <Application>Microsoft Macintosh PowerPoint</Application>
  <PresentationFormat>Widescreen</PresentationFormat>
  <Paragraphs>379</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Gill Sans MT</vt:lpstr>
      <vt:lpstr>Wingdings 2</vt:lpstr>
      <vt:lpstr>Dividend</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lpstr>BAYES’ THEOREM and the Prosecutor’s fallacy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2019-06-14T17:55:27Z</dcterms:created>
  <dcterms:modified xsi:type="dcterms:W3CDTF">2021-04-14T22:29:33Z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